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23"/>
  </p:handoutMasterIdLst>
  <p:sldIdLst>
    <p:sldId id="257" r:id="rId3"/>
    <p:sldId id="258" r:id="rId5"/>
    <p:sldId id="259" r:id="rId6"/>
    <p:sldId id="262" r:id="rId7"/>
    <p:sldId id="326" r:id="rId8"/>
    <p:sldId id="327" r:id="rId9"/>
    <p:sldId id="398" r:id="rId10"/>
    <p:sldId id="382" r:id="rId11"/>
    <p:sldId id="324" r:id="rId12"/>
    <p:sldId id="381" r:id="rId13"/>
    <p:sldId id="359" r:id="rId14"/>
    <p:sldId id="401" r:id="rId15"/>
    <p:sldId id="383" r:id="rId16"/>
    <p:sldId id="331" r:id="rId17"/>
    <p:sldId id="399" r:id="rId18"/>
    <p:sldId id="402" r:id="rId19"/>
    <p:sldId id="400" r:id="rId20"/>
    <p:sldId id="283" r:id="rId21"/>
    <p:sldId id="384" r:id="rId22"/>
  </p:sldIdLst>
  <p:sldSz cx="12192000" cy="6858000"/>
  <p:notesSz cx="6858000" cy="9144000"/>
  <p:embeddedFontLst>
    <p:embeddedFont>
      <p:font typeface="华文中宋" panose="02010600040101010101" charset="-122"/>
      <p:regular r:id="rId28"/>
    </p:embeddedFont>
    <p:embeddedFont>
      <p:font typeface="汉仪雅酷黑 75W" panose="020B0804020202020204" charset="-122"/>
      <p:bold r:id="rId29"/>
    </p:embeddedFont>
    <p:embeddedFont>
      <p:font typeface="汉仪润圆-65简" panose="00020600040101010101" charset="-122"/>
      <p:regular r:id="rId30"/>
    </p:embeddedFont>
    <p:embeddedFont>
      <p:font typeface="华文细黑" panose="02010600040101010101" charset="-122"/>
      <p:regular r:id="rId31"/>
    </p:embeddedFont>
    <p:embeddedFont>
      <p:font typeface="楷体" panose="02010609060101010101" charset="-122"/>
      <p:regular r:id="rId32"/>
    </p:embeddedFont>
    <p:embeddedFont>
      <p:font typeface="微软雅黑" panose="020B0503020204020204" charset="-122"/>
      <p:regular r:id="rId33"/>
    </p:embeddedFont>
    <p:embeddedFont>
      <p:font typeface="Calibri" panose="020F0502020204030204" charset="0"/>
      <p:regular r:id="rId34"/>
      <p:bold r:id="rId35"/>
      <p:italic r:id="rId36"/>
      <p:boldItalic r:id="rId37"/>
    </p:embeddedFont>
  </p:embeddedFontLst>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2" userDrawn="1">
          <p15:clr>
            <a:srgbClr val="A4A3A4"/>
          </p15:clr>
        </p15:guide>
        <p15:guide id="2" pos="39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微软用户" initials="微软用户" lastIdx="1" clrIdx="0"/>
  <p:cmAuthor id="1" name="Administrator" initials="A"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586890"/>
    <a:srgbClr val="FFFFFF"/>
    <a:srgbClr val="57678F"/>
    <a:srgbClr val="D9D9D9"/>
    <a:srgbClr val="F7FBFE"/>
    <a:srgbClr val="314271"/>
    <a:srgbClr val="2F436F"/>
    <a:srgbClr val="DCDCDC"/>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72" d="100"/>
          <a:sy n="72" d="100"/>
        </p:scale>
        <p:origin x="114" y="78"/>
      </p:cViewPr>
      <p:guideLst>
        <p:guide orient="horz" pos="2372"/>
        <p:guide pos="393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gs" Target="tags/tag148.xml"/><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C2374AA-156B-4E95-B583-F62DBD9E68C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2E81C92-FB04-4531-AA7B-867E9634CAD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55B25F-535F-4C5D-B1DA-56F763568BB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55B25F-535F-4C5D-B1DA-56F763568BB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C2374AA-156B-4E95-B583-F62DBD9E68C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C2374AA-156B-4E95-B583-F62DBD9E68C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55B25F-535F-4C5D-B1DA-56F763568BB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C2374AA-156B-4E95-B583-F62DBD9E68C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2E81C92-FB04-4531-AA7B-867E9634CAD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C2374AA-156B-4E95-B583-F62DBD9E68C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55B25F-535F-4C5D-B1DA-56F763568BB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55B25F-535F-4C5D-B1DA-56F763568BB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spd="slow" advTm="3000">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11" name="PA-文本框 9"/>
          <p:cNvSpPr txBox="1"/>
          <p:nvPr userDrawn="1">
            <p:custDataLst>
              <p:tags r:id="rId2"/>
            </p:custDataLst>
          </p:nvPr>
        </p:nvSpPr>
        <p:spPr>
          <a:xfrm>
            <a:off x="477716" y="135169"/>
            <a:ext cx="1911522" cy="369332"/>
          </a:xfrm>
          <a:prstGeom prst="rect">
            <a:avLst/>
          </a:prstGeom>
          <a:noFill/>
          <a:effectLst/>
        </p:spPr>
        <p:txBody>
          <a:bodyPr wrap="square" rtlCol="0">
            <a:spAutoFit/>
          </a:bodyPr>
          <a:lstStyle/>
          <a:p>
            <a:pPr algn="dist" fontAlgn="auto">
              <a:lnSpc>
                <a:spcPct val="100000"/>
              </a:lnSpc>
            </a:pPr>
            <a:r>
              <a:rPr lang="zh-CN" altLang="en-US" dirty="0">
                <a:solidFill>
                  <a:schemeClr val="bg1"/>
                </a:solidFill>
                <a:latin typeface="汉仪润圆-75W" panose="00020600040101010101" pitchFamily="18" charset="-122"/>
                <a:ea typeface="汉仪润圆-75W" panose="00020600040101010101" pitchFamily="18" charset="-122"/>
                <a:cs typeface="+mn-ea"/>
                <a:sym typeface="+mn-lt"/>
              </a:rPr>
              <a:t>自我介绍</a:t>
            </a:r>
            <a:endParaRPr lang="zh-CN" altLang="en-US" dirty="0">
              <a:solidFill>
                <a:schemeClr val="bg1"/>
              </a:solidFill>
              <a:latin typeface="汉仪润圆-75W" panose="00020600040101010101" pitchFamily="18" charset="-122"/>
              <a:ea typeface="汉仪润圆-75W" panose="00020600040101010101" pitchFamily="18" charset="-122"/>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tags" Target="../tags/tag2.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BFE"/>
        </a:solidFill>
        <a:effectLst/>
      </p:bgPr>
    </p:bg>
    <p:spTree>
      <p:nvGrpSpPr>
        <p:cNvPr id="1" name=""/>
        <p:cNvGrpSpPr/>
        <p:nvPr/>
      </p:nvGrpSpPr>
      <p:grpSpPr>
        <a:xfrm>
          <a:off x="0" y="0"/>
          <a:ext cx="0" cy="0"/>
          <a:chOff x="0" y="0"/>
          <a:chExt cx="0" cy="0"/>
        </a:xfrm>
      </p:grpSpPr>
    </p:spTree>
    <p:custDataLst>
      <p:tags r:id="rId11"/>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3.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s>
</file>

<file path=ppt/slides/_rels/slide11.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1" Type="http://schemas.openxmlformats.org/officeDocument/2006/relationships/notesSlide" Target="../notesSlides/notesSlide8.xml"/><Relationship Id="rId10" Type="http://schemas.openxmlformats.org/officeDocument/2006/relationships/slideLayout" Target="../slideLayouts/slideLayout2.xml"/><Relationship Id="rId1" Type="http://schemas.openxmlformats.org/officeDocument/2006/relationships/tags" Target="../tags/tag64.xml"/></Relationships>
</file>

<file path=ppt/slides/_rels/slide12.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1" Type="http://schemas.openxmlformats.org/officeDocument/2006/relationships/notesSlide" Target="../notesSlides/notesSlide9.xml"/><Relationship Id="rId10" Type="http://schemas.openxmlformats.org/officeDocument/2006/relationships/slideLayout" Target="../slideLayouts/slideLayout2.xml"/><Relationship Id="rId1" Type="http://schemas.openxmlformats.org/officeDocument/2006/relationships/tags" Target="../tags/tag73.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3.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s>
</file>

<file path=ppt/slides/_rels/slide14.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2" Type="http://schemas.openxmlformats.org/officeDocument/2006/relationships/notesSlide" Target="../notesSlides/notesSlide11.xml"/><Relationship Id="rId21" Type="http://schemas.openxmlformats.org/officeDocument/2006/relationships/slideLayout" Target="../slideLayouts/slideLayout3.xml"/><Relationship Id="rId20" Type="http://schemas.openxmlformats.org/officeDocument/2006/relationships/tags" Target="../tags/tag104.xml"/><Relationship Id="rId2" Type="http://schemas.openxmlformats.org/officeDocument/2006/relationships/tags" Target="../tags/tag88.xml"/><Relationship Id="rId19" Type="http://schemas.openxmlformats.org/officeDocument/2006/relationships/tags" Target="../tags/tag103.xml"/><Relationship Id="rId18" Type="http://schemas.openxmlformats.org/officeDocument/2006/relationships/tags" Target="../tags/tag102.xml"/><Relationship Id="rId17" Type="http://schemas.openxmlformats.org/officeDocument/2006/relationships/tags" Target="../tags/tag101.xml"/><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tags" Target="../tags/tag87.xml"/></Relationships>
</file>

<file path=ppt/slides/_rels/slide15.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1" Type="http://schemas.openxmlformats.org/officeDocument/2006/relationships/notesSlide" Target="../notesSlides/notesSlide12.xml"/><Relationship Id="rId10" Type="http://schemas.openxmlformats.org/officeDocument/2006/relationships/slideLayout" Target="../slideLayouts/slideLayout2.xml"/><Relationship Id="rId1" Type="http://schemas.openxmlformats.org/officeDocument/2006/relationships/tags" Target="../tags/tag105.xml"/></Relationships>
</file>

<file path=ppt/slides/_rels/slide16.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3" Type="http://schemas.openxmlformats.org/officeDocument/2006/relationships/notesSlide" Target="../notesSlides/notesSlide13.xml"/><Relationship Id="rId12" Type="http://schemas.openxmlformats.org/officeDocument/2006/relationships/slideLayout" Target="../slideLayouts/slideLayout2.xml"/><Relationship Id="rId11" Type="http://schemas.openxmlformats.org/officeDocument/2006/relationships/tags" Target="../tags/tag123.xml"/><Relationship Id="rId10" Type="http://schemas.openxmlformats.org/officeDocument/2006/relationships/image" Target="../media/image9.png"/><Relationship Id="rId1" Type="http://schemas.openxmlformats.org/officeDocument/2006/relationships/tags" Target="../tags/tag114.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3.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s>
</file>

<file path=ppt/slides/_rels/slide18.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image" Target="../media/image10.svg"/><Relationship Id="rId6" Type="http://schemas.openxmlformats.org/officeDocument/2006/relationships/image" Target="../media/image5.png"/><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2" Type="http://schemas.openxmlformats.org/officeDocument/2006/relationships/notesSlide" Target="../notesSlides/notesSlide15.xml"/><Relationship Id="rId21" Type="http://schemas.openxmlformats.org/officeDocument/2006/relationships/slideLayout" Target="../slideLayouts/slideLayout5.xml"/><Relationship Id="rId20" Type="http://schemas.openxmlformats.org/officeDocument/2006/relationships/tags" Target="../tags/tag144.xml"/><Relationship Id="rId2" Type="http://schemas.openxmlformats.org/officeDocument/2006/relationships/tags" Target="../tags/tag130.xml"/><Relationship Id="rId19" Type="http://schemas.openxmlformats.org/officeDocument/2006/relationships/tags" Target="../tags/tag143.xml"/><Relationship Id="rId18" Type="http://schemas.openxmlformats.org/officeDocument/2006/relationships/tags" Target="../tags/tag142.xml"/><Relationship Id="rId17" Type="http://schemas.openxmlformats.org/officeDocument/2006/relationships/tags" Target="../tags/tag141.xml"/><Relationship Id="rId16" Type="http://schemas.openxmlformats.org/officeDocument/2006/relationships/tags" Target="../tags/tag140.xml"/><Relationship Id="rId15" Type="http://schemas.openxmlformats.org/officeDocument/2006/relationships/tags" Target="../tags/tag139.xml"/><Relationship Id="rId14" Type="http://schemas.openxmlformats.org/officeDocument/2006/relationships/tags" Target="../tags/tag138.xml"/><Relationship Id="rId13" Type="http://schemas.openxmlformats.org/officeDocument/2006/relationships/tags" Target="../tags/tag137.xml"/><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tags" Target="../tags/tag136.xml"/><Relationship Id="rId1" Type="http://schemas.openxmlformats.org/officeDocument/2006/relationships/tags" Target="../tags/tag129.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4" Type="http://schemas.openxmlformats.org/officeDocument/2006/relationships/notesSlide" Target="../notesSlides/notesSlide2.xml"/><Relationship Id="rId23" Type="http://schemas.openxmlformats.org/officeDocument/2006/relationships/slideLayout" Target="../slideLayouts/slideLayout1.xml"/><Relationship Id="rId22" Type="http://schemas.openxmlformats.org/officeDocument/2006/relationships/tags" Target="../tags/tag26.xml"/><Relationship Id="rId21" Type="http://schemas.openxmlformats.org/officeDocument/2006/relationships/tags" Target="../tags/tag25.xml"/><Relationship Id="rId20" Type="http://schemas.openxmlformats.org/officeDocument/2006/relationships/tags" Target="../tags/tag24.xml"/><Relationship Id="rId2" Type="http://schemas.openxmlformats.org/officeDocument/2006/relationships/tags" Target="../tags/tag6.xml"/><Relationship Id="rId19" Type="http://schemas.openxmlformats.org/officeDocument/2006/relationships/tags" Target="../tags/tag23.xml"/><Relationship Id="rId18" Type="http://schemas.openxmlformats.org/officeDocument/2006/relationships/tags" Target="../tags/tag22.xml"/><Relationship Id="rId17" Type="http://schemas.openxmlformats.org/officeDocument/2006/relationships/tags" Target="../tags/tag21.xml"/><Relationship Id="rId16" Type="http://schemas.openxmlformats.org/officeDocument/2006/relationships/tags" Target="../tags/tag20.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3.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44.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3.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tags" Target="../tags/tag57.xml"/><Relationship Id="rId3" Type="http://schemas.openxmlformats.org/officeDocument/2006/relationships/image" Target="../media/image4.png"/><Relationship Id="rId2" Type="http://schemas.openxmlformats.org/officeDocument/2006/relationships/tags" Target="../tags/tag56.xml"/><Relationship Id="rId1" Type="http://schemas.openxmlformats.org/officeDocument/2006/relationships/tags" Target="../tags/tag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270"/>
            <a:ext cx="4450715" cy="6853555"/>
          </a:xfrm>
          <a:prstGeom prst="rect">
            <a:avLst/>
          </a:prstGeom>
          <a:solidFill>
            <a:srgbClr val="58689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883285" y="692150"/>
            <a:ext cx="10462260" cy="5502910"/>
          </a:xfrm>
          <a:prstGeom prst="roundRect">
            <a:avLst>
              <a:gd name="adj" fmla="val 1568"/>
            </a:avLst>
          </a:prstGeom>
          <a:solidFill>
            <a:schemeClr val="bg1"/>
          </a:solidFill>
          <a:ln w="12700">
            <a:noFill/>
          </a:ln>
          <a:effectLst>
            <a:glow rad="63500">
              <a:schemeClr val="tx1">
                <a:lumMod val="50000"/>
                <a:lumOff val="50000"/>
                <a:alpha val="40000"/>
              </a:schemeClr>
            </a:glow>
            <a:outerShdw blurRad="127000" dist="1270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101"/>
          <p:cNvSpPr>
            <a:spLocks noChangeArrowheads="1"/>
          </p:cNvSpPr>
          <p:nvPr/>
        </p:nvSpPr>
        <p:spPr bwMode="auto">
          <a:xfrm>
            <a:off x="5530215" y="1450975"/>
            <a:ext cx="1417320" cy="874395"/>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rgbClr val="586890"/>
          </a:solidFill>
          <a:ln>
            <a:noFill/>
          </a:ln>
          <a:effectLst/>
        </p:spPr>
        <p:txBody>
          <a:bodyPr wrap="none" lIns="45712" tIns="22856" rIns="45712" bIns="22856" anchor="ctr"/>
          <a:lstStyle/>
          <a:p>
            <a:pPr>
              <a:defRPr/>
            </a:pPr>
            <a:endParaRPr lang="en-US" sz="900" dirty="0"/>
          </a:p>
        </p:txBody>
      </p:sp>
      <p:sp>
        <p:nvSpPr>
          <p:cNvPr id="16" name="文本框 15" descr="7b0a2020202022776f7264617274223a20227b5c2269645c223a32353030333936352c5c227469645c223a5c225c227d220a7d0a"/>
          <p:cNvSpPr txBox="1"/>
          <p:nvPr/>
        </p:nvSpPr>
        <p:spPr>
          <a:xfrm>
            <a:off x="1658620" y="2683510"/>
            <a:ext cx="8870950" cy="1286510"/>
          </a:xfrm>
          <a:prstGeom prst="rect">
            <a:avLst/>
          </a:prstGeom>
          <a:noFill/>
        </p:spPr>
        <p:txBody>
          <a:bodyPr wrap="square" rtlCol="0">
            <a:noAutofit/>
          </a:bodyPr>
          <a:lstStyle/>
          <a:p>
            <a:pPr algn="dist"/>
            <a:r>
              <a:rPr lang="zh-CN" altLang="en-US" sz="3600"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打击效果评估与毁伤模拟平台设计</a:t>
            </a:r>
            <a:endParaRPr lang="zh-CN" altLang="en-US" sz="3600"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sp>
        <p:nvSpPr>
          <p:cNvPr id="20" name="文本框 19"/>
          <p:cNvSpPr txBox="1"/>
          <p:nvPr/>
        </p:nvSpPr>
        <p:spPr>
          <a:xfrm>
            <a:off x="3524250" y="3646805"/>
            <a:ext cx="5497195" cy="275590"/>
          </a:xfrm>
          <a:prstGeom prst="rect">
            <a:avLst/>
          </a:prstGeom>
          <a:noFill/>
        </p:spPr>
        <p:txBody>
          <a:bodyPr wrap="square" rtlCol="0">
            <a:spAutoFit/>
          </a:bodyPr>
          <a:lstStyle/>
          <a:p>
            <a:pPr algn="dist"/>
            <a:r>
              <a:rPr lang="en-US" altLang="zh-CN" sz="1200" dirty="0">
                <a:solidFill>
                  <a:srgbClr val="586890"/>
                </a:solidFill>
                <a:latin typeface="汉仪雅酷黑 75W" panose="020B0804020202020204" charset="-122"/>
                <a:ea typeface="汉仪雅酷黑 75W" panose="020B0804020202020204" charset="-122"/>
              </a:rPr>
              <a:t>Strike Effect Evaluation and Damage Simulation Platform Design</a:t>
            </a:r>
            <a:endParaRPr lang="en-US" altLang="zh-CN" sz="1200" dirty="0">
              <a:solidFill>
                <a:srgbClr val="586890"/>
              </a:solidFill>
              <a:latin typeface="汉仪雅酷黑 75W" panose="020B0804020202020204" charset="-122"/>
              <a:ea typeface="汉仪雅酷黑 75W" panose="020B0804020202020204" charset="-122"/>
            </a:endParaRPr>
          </a:p>
        </p:txBody>
      </p:sp>
      <p:sp>
        <p:nvSpPr>
          <p:cNvPr id="2" name="文本框 1"/>
          <p:cNvSpPr txBox="1"/>
          <p:nvPr/>
        </p:nvSpPr>
        <p:spPr>
          <a:xfrm>
            <a:off x="4375785" y="4521835"/>
            <a:ext cx="1638935" cy="337185"/>
          </a:xfrm>
          <a:prstGeom prst="rect">
            <a:avLst/>
          </a:prstGeom>
          <a:noFill/>
        </p:spPr>
        <p:txBody>
          <a:bodyPr wrap="square" rtlCol="0">
            <a:spAutoFit/>
          </a:bodyPr>
          <a:lstStyle/>
          <a:p>
            <a:pPr algn="just"/>
            <a:r>
              <a:rPr lang="zh-CN" altLang="en-US" sz="1600" dirty="0">
                <a:solidFill>
                  <a:srgbClr val="57678F"/>
                </a:solidFill>
                <a:latin typeface="汉仪雅酷黑 75W" panose="020B0804020202020204" charset="-122"/>
                <a:ea typeface="汉仪雅酷黑 75W" panose="020B0804020202020204" charset="-122"/>
                <a:cs typeface="汉仪润圆-65简" panose="00020600040101010101" charset="-122"/>
              </a:rPr>
              <a:t>答辩人：</a:t>
            </a:r>
            <a:r>
              <a:rPr lang="zh-CN" altLang="en-US" sz="1600" dirty="0">
                <a:solidFill>
                  <a:schemeClr val="bg1"/>
                </a:solidFill>
                <a:latin typeface="汉仪润圆-65简" panose="00020600040101010101" charset="-122"/>
                <a:ea typeface="汉仪润圆-65简" panose="00020600040101010101" charset="-122"/>
                <a:cs typeface="汉仪润圆-65简" panose="00020600040101010101" charset="-122"/>
              </a:rPr>
              <a:t> </a:t>
            </a:r>
            <a:r>
              <a:rPr lang="zh-CN" altLang="en-US" sz="16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rPr>
              <a:t>  </a:t>
            </a:r>
            <a:r>
              <a:rPr lang="en-US" altLang="zh-CN" sz="1600" dirty="0">
                <a:solidFill>
                  <a:schemeClr val="tx1">
                    <a:lumMod val="65000"/>
                    <a:lumOff val="35000"/>
                  </a:schemeClr>
                </a:solidFill>
                <a:latin typeface="汉仪润圆-65简" panose="00020600040101010101" charset="-122"/>
                <a:ea typeface="汉仪润圆-65简" panose="00020600040101010101" charset="-122"/>
                <a:cs typeface="汉仪润圆-65简" panose="00020600040101010101" charset="-122"/>
              </a:rPr>
              <a:t>       </a:t>
            </a:r>
            <a:endParaRPr lang="en-US" altLang="zh-CN" sz="1600" dirty="0">
              <a:solidFill>
                <a:schemeClr val="bg1"/>
              </a:solidFill>
              <a:latin typeface="汉仪润圆-65简" panose="00020600040101010101" charset="-122"/>
              <a:ea typeface="汉仪润圆-65简" panose="00020600040101010101" charset="-122"/>
              <a:cs typeface="汉仪润圆-65简" panose="00020600040101010101" charset="-122"/>
            </a:endParaRPr>
          </a:p>
        </p:txBody>
      </p:sp>
      <p:sp>
        <p:nvSpPr>
          <p:cNvPr id="9" name="矩形 8"/>
          <p:cNvSpPr/>
          <p:nvPr/>
        </p:nvSpPr>
        <p:spPr>
          <a:xfrm>
            <a:off x="7002780" y="4521835"/>
            <a:ext cx="1808480" cy="337185"/>
          </a:xfrm>
          <a:prstGeom prst="rect">
            <a:avLst/>
          </a:prstGeom>
          <a:noFill/>
          <a:ln>
            <a:noFill/>
          </a:ln>
        </p:spPr>
        <p:txBody>
          <a:bodyPr wrap="none" rtlCol="0" anchor="t">
            <a:spAutoFit/>
          </a:bodyPr>
          <a:lstStyle/>
          <a:p>
            <a:pPr algn="just"/>
            <a:r>
              <a:rPr lang="zh-CN" altLang="en-US" sz="1600" dirty="0">
                <a:solidFill>
                  <a:srgbClr val="57678F"/>
                </a:solidFill>
                <a:latin typeface="汉仪雅酷黑 75W" panose="020B0804020202020204" charset="-122"/>
                <a:ea typeface="汉仪雅酷黑 75W" panose="020B0804020202020204" charset="-122"/>
                <a:cs typeface="汉仪润圆-65简" panose="00020600040101010101" charset="-122"/>
                <a:sym typeface="+mn-ea"/>
              </a:rPr>
              <a:t>指导老师：薛雅丽</a:t>
            </a:r>
            <a:endParaRPr lang="zh-CN" altLang="en-US" sz="1600" b="1" dirty="0">
              <a:solidFill>
                <a:srgbClr val="57678F"/>
              </a:solidFill>
              <a:effectLst>
                <a:outerShdw blurRad="38100" dist="19050" dir="2700000" algn="tl" rotWithShape="0">
                  <a:schemeClr val="dk1">
                    <a:alpha val="40000"/>
                  </a:schemeClr>
                </a:outerShdw>
              </a:effectLst>
              <a:latin typeface="汉仪雅酷黑 75W" panose="020B0804020202020204" charset="-122"/>
              <a:ea typeface="汉仪雅酷黑 75W" panose="020B0804020202020204" charset="-122"/>
              <a:cs typeface="汉仪润圆-65简" panose="00020600040101010101" charset="-122"/>
              <a:sym typeface="+mn-ea"/>
            </a:endParaRPr>
          </a:p>
        </p:txBody>
      </p:sp>
      <p:cxnSp>
        <p:nvCxnSpPr>
          <p:cNvPr id="24" name="直接连接符 23"/>
          <p:cNvCxnSpPr/>
          <p:nvPr>
            <p:custDataLst>
              <p:tags r:id="rId1"/>
            </p:custDataLst>
          </p:nvPr>
        </p:nvCxnSpPr>
        <p:spPr>
          <a:xfrm flipV="1">
            <a:off x="3576955" y="4005580"/>
            <a:ext cx="5333365" cy="22225"/>
          </a:xfrm>
          <a:prstGeom prst="line">
            <a:avLst/>
          </a:prstGeom>
          <a:ln w="38100">
            <a:solidFill>
              <a:srgbClr val="586890"/>
            </a:solidFill>
          </a:ln>
        </p:spPr>
        <p:style>
          <a:lnRef idx="1">
            <a:schemeClr val="accent1"/>
          </a:lnRef>
          <a:fillRef idx="0">
            <a:schemeClr val="accent1"/>
          </a:fillRef>
          <a:effectRef idx="0">
            <a:schemeClr val="accent1"/>
          </a:effectRef>
          <a:fontRef idx="minor">
            <a:schemeClr val="tx1"/>
          </a:fontRef>
        </p:style>
      </p:cxnSp>
      <p:sp>
        <p:nvSpPr>
          <p:cNvPr id="4" name="文本框 3" descr="7b0a2020202022776f7264617274223a20227b5c2269645c223a32353030343032372c5c227469645c223a5c225c227d220a7d0a"/>
          <p:cNvSpPr txBox="1"/>
          <p:nvPr/>
        </p:nvSpPr>
        <p:spPr>
          <a:xfrm>
            <a:off x="3281045" y="5805170"/>
            <a:ext cx="5095875" cy="297180"/>
          </a:xfrm>
          <a:prstGeom prst="rect">
            <a:avLst/>
          </a:prstGeom>
          <a:noFill/>
        </p:spPr>
        <p:txBody>
          <a:bodyPr wrap="square" rtlCol="0">
            <a:noAutofit/>
            <a:scene3d>
              <a:camera prst="orthographicFront"/>
              <a:lightRig rig="threePt" dir="t"/>
            </a:scene3d>
          </a:bodyPr>
          <a:p>
            <a:endParaRPr lang="zh-CN" altLang="en-US" sz="1200">
              <a:solidFill>
                <a:schemeClr val="tx1"/>
              </a:solidFill>
              <a:effectLst>
                <a:outerShdw blurRad="38100" dist="19050" dir="2700000" algn="tl" rotWithShape="0">
                  <a:schemeClr val="dk1">
                    <a:alpha val="40000"/>
                  </a:schemeClr>
                </a:outerShdw>
              </a:effectLst>
              <a:uFillTx/>
              <a:latin typeface="华文中宋" panose="02010600040101010101" charset="-122"/>
              <a:ea typeface="华文中宋" panose="02010600040101010101" charset="-122"/>
            </a:endParaRPr>
          </a:p>
        </p:txBody>
      </p:sp>
      <p:sp>
        <p:nvSpPr>
          <p:cNvPr id="5" name="文本框 4"/>
          <p:cNvSpPr txBox="1"/>
          <p:nvPr/>
        </p:nvSpPr>
        <p:spPr>
          <a:xfrm>
            <a:off x="3117850" y="5553710"/>
            <a:ext cx="6851650" cy="275590"/>
          </a:xfrm>
          <a:prstGeom prst="rect">
            <a:avLst/>
          </a:prstGeom>
          <a:noFill/>
        </p:spPr>
        <p:txBody>
          <a:bodyPr wrap="square" rtlCol="0">
            <a:spAutoFit/>
          </a:bodyPr>
          <a:p>
            <a:pPr algn="ctr"/>
            <a:r>
              <a:rPr lang="zh-CN" altLang="en-US" sz="1200" spc="800">
                <a:solidFill>
                  <a:schemeClr val="tx1"/>
                </a:solidFill>
                <a:uFillTx/>
                <a:latin typeface="华文中宋" panose="02010600040101010101" charset="-122"/>
                <a:ea typeface="华文中宋" panose="02010600040101010101" charset="-122"/>
              </a:rPr>
              <a:t>南京航空航天大学</a:t>
            </a:r>
            <a:endParaRPr lang="zh-CN" altLang="en-US" sz="1200" spc="800">
              <a:solidFill>
                <a:schemeClr val="tx1"/>
              </a:solidFill>
              <a:uFillTx/>
              <a:latin typeface="华文中宋" panose="02010600040101010101" charset="-122"/>
              <a:ea typeface="华文中宋" panose="02010600040101010101" charset="-122"/>
            </a:endParaRPr>
          </a:p>
        </p:txBody>
      </p:sp>
    </p:spTree>
    <p:custDataLst>
      <p:tags r:id="rId2"/>
    </p:custDataLst>
  </p:cSld>
  <p:clrMapOvr>
    <a:masterClrMapping/>
  </p:clrMapOvr>
  <p:timing>
    <p:tnLst>
      <p:par>
        <p:cTn id="1" dur="indefinite" restart="never" nodeType="tmRoot"/>
      </p:par>
    </p:tnLst>
    <p:bldLst>
      <p:bldP spid="8" grpId="0" animBg="1"/>
      <p:bldP spid="16" grpId="0"/>
      <p:bldP spid="20" grpId="0"/>
      <p:bldP spid="10" grpId="0" animBg="1"/>
      <p:bldP spid="2"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1493520"/>
            <a:ext cx="12192000" cy="3361690"/>
          </a:xfrm>
          <a:prstGeom prst="rect">
            <a:avLst/>
          </a:prstGeom>
          <a:solidFill>
            <a:srgbClr val="58689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custDataLst>
              <p:tags r:id="rId2"/>
            </p:custDataLst>
          </p:nvPr>
        </p:nvSpPr>
        <p:spPr>
          <a:xfrm>
            <a:off x="230505" y="298450"/>
            <a:ext cx="11720830" cy="6337935"/>
          </a:xfrm>
          <a:prstGeom prst="roundRect">
            <a:avLst>
              <a:gd name="adj" fmla="val 1568"/>
            </a:avLst>
          </a:prstGeom>
          <a:solidFill>
            <a:schemeClr val="bg1"/>
          </a:solidFill>
          <a:ln>
            <a:noFill/>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bwMode="auto">
          <a:xfrm>
            <a:off x="3146599" y="2527578"/>
            <a:ext cx="6278880" cy="1014730"/>
          </a:xfrm>
          <a:prstGeom prst="rect">
            <a:avLst/>
          </a:prstGeom>
          <a:noFill/>
        </p:spPr>
        <p:txBody>
          <a:bodyPr wrap="none">
            <a:spAutoFit/>
          </a:bodyPr>
          <a:lstStyle/>
          <a:p>
            <a:pPr algn="ctr">
              <a:defRPr/>
            </a:pPr>
            <a:r>
              <a:rPr lang="zh-CN" altLang="en-US" sz="6000">
                <a:solidFill>
                  <a:srgbClr val="586890"/>
                </a:solidFill>
                <a:latin typeface="汉仪雅酷黑 75W" panose="020B0804020202020204" charset="-122"/>
                <a:ea typeface="汉仪雅酷黑 75W" panose="020B0804020202020204" charset="-122"/>
                <a:sym typeface="+mn-ea"/>
              </a:rPr>
              <a:t>项目特色及创新点</a:t>
            </a:r>
            <a:endParaRPr lang="zh-CN" altLang="en-US" sz="6000" kern="100">
              <a:solidFill>
                <a:srgbClr val="586890"/>
              </a:solidFill>
              <a:latin typeface="汉仪雅酷黑 75W" panose="020B0804020202020204" charset="-122"/>
              <a:ea typeface="汉仪雅酷黑 75W" panose="020B0804020202020204" charset="-122"/>
              <a:cs typeface="Times New Roman" panose="02020603050405020304" charset="0"/>
            </a:endParaRPr>
          </a:p>
        </p:txBody>
      </p:sp>
      <p:cxnSp>
        <p:nvCxnSpPr>
          <p:cNvPr id="7" name="直接连接符 6"/>
          <p:cNvCxnSpPr/>
          <p:nvPr>
            <p:custDataLst>
              <p:tags r:id="rId3"/>
            </p:custDataLst>
          </p:nvPr>
        </p:nvCxnSpPr>
        <p:spPr>
          <a:xfrm>
            <a:off x="5921375" y="3987800"/>
            <a:ext cx="720000" cy="0"/>
          </a:xfrm>
          <a:prstGeom prst="line">
            <a:avLst/>
          </a:prstGeom>
          <a:ln w="38100">
            <a:solidFill>
              <a:srgbClr val="586890"/>
            </a:solidFill>
          </a:ln>
        </p:spPr>
        <p:style>
          <a:lnRef idx="1">
            <a:schemeClr val="accent1"/>
          </a:lnRef>
          <a:fillRef idx="0">
            <a:schemeClr val="accent1"/>
          </a:fillRef>
          <a:effectRef idx="0">
            <a:schemeClr val="accent1"/>
          </a:effectRef>
          <a:fontRef idx="minor">
            <a:schemeClr val="tx1"/>
          </a:fontRef>
        </p:style>
      </p:cxnSp>
      <p:sp>
        <p:nvSpPr>
          <p:cNvPr id="40" name="矩形 39"/>
          <p:cNvSpPr/>
          <p:nvPr>
            <p:custDataLst>
              <p:tags r:id="rId4"/>
            </p:custDataLst>
          </p:nvPr>
        </p:nvSpPr>
        <p:spPr>
          <a:xfrm>
            <a:off x="2009775" y="2717165"/>
            <a:ext cx="1045210" cy="1005205"/>
          </a:xfrm>
          <a:prstGeom prst="rect">
            <a:avLst/>
          </a:prstGeom>
          <a:noFill/>
          <a:ln w="19050">
            <a:solidFill>
              <a:srgbClr val="57678F"/>
            </a:solidFill>
          </a:ln>
          <a:extLst>
            <a:ext uri="{909E8E84-426E-40DD-AFC4-6F175D3DCCD1}">
              <a14:hiddenFill xmlns:a14="http://schemas.microsoft.com/office/drawing/2010/main">
                <a:solidFill>
                  <a:srgbClr val="2F436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a:solidFill>
                  <a:srgbClr val="586890"/>
                </a:solidFill>
                <a:latin typeface="汉仪雅酷黑 75W" panose="020B0804020202020204" charset="-122"/>
                <a:ea typeface="汉仪雅酷黑 75W" panose="020B0804020202020204" charset="-122"/>
              </a:rPr>
              <a:t>03</a:t>
            </a:r>
            <a:endParaRPr lang="en-US" altLang="zh-CN" sz="3200">
              <a:solidFill>
                <a:srgbClr val="586890"/>
              </a:solidFill>
              <a:latin typeface="汉仪雅酷黑 75W" panose="020B0804020202020204" charset="-122"/>
              <a:ea typeface="汉仪雅酷黑 75W" panose="020B0804020202020204" charset="-122"/>
            </a:endParaRPr>
          </a:p>
        </p:txBody>
      </p:sp>
      <p:sp>
        <p:nvSpPr>
          <p:cNvPr id="39" name="矩形 38"/>
          <p:cNvSpPr/>
          <p:nvPr>
            <p:custDataLst>
              <p:tags r:id="rId5"/>
            </p:custDataLst>
          </p:nvPr>
        </p:nvSpPr>
        <p:spPr>
          <a:xfrm>
            <a:off x="4701540" y="3550285"/>
            <a:ext cx="3168650" cy="275590"/>
          </a:xfrm>
          <a:prstGeom prst="rect">
            <a:avLst/>
          </a:prstGeom>
        </p:spPr>
        <p:txBody>
          <a:bodyPr wrap="square">
            <a:spAutoFit/>
          </a:bodyPr>
          <a:p>
            <a:pPr lvl="0" algn="l" fontAlgn="base">
              <a:spcBef>
                <a:spcPct val="0"/>
              </a:spcBef>
              <a:spcAft>
                <a:spcPct val="0"/>
              </a:spcAft>
              <a:defRPr/>
            </a:pPr>
            <a:r>
              <a:rPr lang="en-US" altLang="zh-CN" sz="1200">
                <a:solidFill>
                  <a:srgbClr val="2F436F"/>
                </a:solidFill>
                <a:latin typeface="汉仪雅酷黑 75W" panose="020B0804020202020204" charset="-122"/>
                <a:ea typeface="汉仪雅酷黑 75W" panose="020B0804020202020204" charset="-122"/>
              </a:rPr>
              <a:t>Project features and innovation points </a:t>
            </a:r>
            <a:r>
              <a:rPr lang="en-US" altLang="zh-CN" sz="1000">
                <a:solidFill>
                  <a:srgbClr val="2F436F"/>
                </a:solidFill>
                <a:latin typeface="汉仪雅酷黑 75W" panose="020B0804020202020204" charset="-122"/>
                <a:ea typeface="汉仪雅酷黑 75W" panose="020B0804020202020204" charset="-122"/>
                <a:sym typeface="+mn-ea"/>
              </a:rPr>
              <a:t> </a:t>
            </a:r>
            <a:r>
              <a:rPr lang="en-US" altLang="zh-CN" sz="1000">
                <a:solidFill>
                  <a:srgbClr val="2F436F"/>
                </a:solidFill>
                <a:latin typeface="汉仪润圆-65简" panose="00020600040101010101" charset="-122"/>
                <a:ea typeface="汉仪润圆-65简" panose="00020600040101010101" charset="-122"/>
              </a:rPr>
              <a:t> </a:t>
            </a:r>
            <a:endParaRPr lang="en-US" altLang="zh-CN" sz="1000">
              <a:solidFill>
                <a:srgbClr val="2F436F"/>
              </a:solidFill>
              <a:latin typeface="汉仪润圆-65简" panose="00020600040101010101" charset="-122"/>
              <a:ea typeface="汉仪润圆-65简" panose="00020600040101010101" charset="-122"/>
            </a:endParaRPr>
          </a:p>
        </p:txBody>
      </p:sp>
      <p:sp>
        <p:nvSpPr>
          <p:cNvPr id="2" name="文本框 1"/>
          <p:cNvSpPr txBox="1"/>
          <p:nvPr>
            <p:custDataLst>
              <p:tags r:id="rId6"/>
            </p:custDataLst>
          </p:nvPr>
        </p:nvSpPr>
        <p:spPr>
          <a:xfrm>
            <a:off x="2860040" y="5612765"/>
            <a:ext cx="6851650" cy="275590"/>
          </a:xfrm>
          <a:prstGeom prst="rect">
            <a:avLst/>
          </a:prstGeom>
          <a:noFill/>
        </p:spPr>
        <p:txBody>
          <a:bodyPr wrap="square" rtlCol="0">
            <a:spAutoFit/>
          </a:bodyPr>
          <a:p>
            <a:pPr algn="ctr"/>
            <a:r>
              <a:rPr lang="zh-CN" altLang="en-US" sz="1200" spc="800">
                <a:solidFill>
                  <a:schemeClr val="tx1"/>
                </a:solidFill>
                <a:uFillTx/>
                <a:latin typeface="华文中宋" panose="02010600040101010101" charset="-122"/>
                <a:ea typeface="华文中宋" panose="02010600040101010101" charset="-122"/>
              </a:rPr>
              <a:t>南京航空航天大学</a:t>
            </a:r>
            <a:endParaRPr lang="zh-CN" altLang="en-US" sz="1200" spc="800">
              <a:solidFill>
                <a:schemeClr val="tx1"/>
              </a:solidFill>
              <a:uFillTx/>
              <a:latin typeface="华文中宋" panose="02010600040101010101" charset="-122"/>
              <a:ea typeface="华文中宋" panose="02010600040101010101" charset="-122"/>
            </a:endParaRPr>
          </a:p>
        </p:txBody>
      </p:sp>
    </p:spTree>
  </p:cSld>
  <p:clrMapOvr>
    <a:masterClrMapping/>
  </p:clrMapOvr>
  <p:transition spd="slow" advTm="0">
    <p:push dir="u"/>
  </p:transition>
  <p:timing>
    <p:tnLst>
      <p:par>
        <p:cTn id="1" dur="indefinite" restart="never" nodeType="tmRoot"/>
      </p:par>
    </p:tnLst>
    <p:bldLst>
      <p:bldP spid="46" grpId="0"/>
      <p:bldP spid="4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1"/>
            </p:custDataLst>
          </p:nvPr>
        </p:nvSpPr>
        <p:spPr>
          <a:xfrm>
            <a:off x="0" y="4039870"/>
            <a:ext cx="12192635" cy="2814955"/>
          </a:xfrm>
          <a:prstGeom prst="rect">
            <a:avLst/>
          </a:prstGeom>
          <a:solidFill>
            <a:srgbClr val="58689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custDataLst>
              <p:tags r:id="rId2"/>
            </p:custDataLst>
          </p:nvPr>
        </p:nvSpPr>
        <p:spPr>
          <a:xfrm>
            <a:off x="193040" y="191770"/>
            <a:ext cx="11806555" cy="6474460"/>
          </a:xfrm>
          <a:prstGeom prst="rect">
            <a:avLst/>
          </a:prstGeom>
          <a:solidFill>
            <a:schemeClr val="bg1"/>
          </a:solidFill>
          <a:ln>
            <a:noFill/>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grpSp>
        <p:nvGrpSpPr>
          <p:cNvPr id="6" name="组合 5"/>
          <p:cNvGrpSpPr/>
          <p:nvPr>
            <p:custDataLst>
              <p:tags r:id="rId3"/>
            </p:custDataLst>
          </p:nvPr>
        </p:nvGrpSpPr>
        <p:grpSpPr>
          <a:xfrm>
            <a:off x="1574800" y="3712210"/>
            <a:ext cx="4462145" cy="1140460"/>
            <a:chOff x="2206" y="3815"/>
            <a:chExt cx="7023" cy="1796"/>
          </a:xfrm>
        </p:grpSpPr>
        <p:sp>
          <p:nvSpPr>
            <p:cNvPr id="46" name="Text Placeholder 7"/>
            <p:cNvSpPr txBox="1"/>
            <p:nvPr>
              <p:custDataLst>
                <p:tags r:id="rId4"/>
              </p:custDataLst>
            </p:nvPr>
          </p:nvSpPr>
          <p:spPr>
            <a:xfrm>
              <a:off x="2341" y="3815"/>
              <a:ext cx="3866" cy="903"/>
            </a:xfrm>
            <a:prstGeom prst="rect">
              <a:avLst/>
            </a:prstGeom>
          </p:spPr>
          <p:txBody>
            <a:bodyPr vert="horz" lIns="0" tIns="103841" rIns="0" bIns="103841"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2000" b="0" noProof="0" dirty="0">
                  <a:ln>
                    <a:noFill/>
                  </a:ln>
                  <a:solidFill>
                    <a:schemeClr val="bg1"/>
                  </a:solidFill>
                  <a:effectLst/>
                  <a:uLnTx/>
                  <a:uFillTx/>
                  <a:latin typeface="汉仪润圆-65简" panose="00020600040101010101" charset="-122"/>
                  <a:ea typeface="汉仪润圆-65简" panose="00020600040101010101" charset="-122"/>
                  <a:cs typeface="+mn-cs"/>
                  <a:sym typeface="+mn-ea"/>
                </a:rPr>
                <a:t>添加小标题</a:t>
              </a:r>
              <a:endParaRPr lang="zh-CN" altLang="en-US" sz="2000" b="0" dirty="0">
                <a:solidFill>
                  <a:schemeClr val="bg1"/>
                </a:solidFill>
                <a:latin typeface="汉仪润圆-65简" panose="00020600040101010101" charset="-122"/>
                <a:ea typeface="汉仪润圆-65简" panose="00020600040101010101" charset="-122"/>
                <a:cs typeface="+mn-ea"/>
                <a:sym typeface="+mn-lt"/>
              </a:endParaRPr>
            </a:p>
          </p:txBody>
        </p:sp>
        <p:sp>
          <p:nvSpPr>
            <p:cNvPr id="26" name="矩形 25"/>
            <p:cNvSpPr/>
            <p:nvPr>
              <p:custDataLst>
                <p:tags r:id="rId5"/>
              </p:custDataLst>
            </p:nvPr>
          </p:nvSpPr>
          <p:spPr>
            <a:xfrm>
              <a:off x="2206" y="4522"/>
              <a:ext cx="7023" cy="1089"/>
            </a:xfrm>
            <a:prstGeom prst="rect">
              <a:avLst/>
            </a:prstGeom>
            <a:noFill/>
          </p:spPr>
          <p:txBody>
            <a:bodyPr wrap="square" rtlCol="0">
              <a:spAutoFit/>
            </a:bodyPr>
            <a:lstStyle/>
            <a:p>
              <a:pPr fontAlgn="auto">
                <a:lnSpc>
                  <a:spcPct val="150000"/>
                </a:lnSpc>
              </a:pPr>
              <a:r>
                <a:rPr lang="zh-CN" altLang="en-US" sz="1300" dirty="0">
                  <a:solidFill>
                    <a:schemeClr val="bg1"/>
                  </a:solidFill>
                  <a:latin typeface="汉仪润圆-65简" panose="00020600040101010101" charset="-122"/>
                  <a:ea typeface="汉仪润圆-65简" panose="00020600040101010101" charset="-122"/>
                  <a:cs typeface="Lato Regular"/>
                  <a:sym typeface="+mn-ea"/>
                </a:rPr>
                <a:t>单击此处输入你的正文，文字是您思想的提炼，为了最终演示发布的良好效果，请尽量言简意赅的阐述观点。</a:t>
              </a:r>
              <a:endParaRPr lang="zh-CN" altLang="en-US" sz="1300" dirty="0">
                <a:solidFill>
                  <a:schemeClr val="bg1"/>
                </a:solidFill>
                <a:latin typeface="汉仪润圆-65简" panose="00020600040101010101" charset="-122"/>
                <a:ea typeface="汉仪润圆-65简" panose="00020600040101010101" charset="-122"/>
                <a:cs typeface="汉仪润圆-65简" panose="00020600040101010101" charset="-122"/>
                <a:sym typeface="Arial" panose="020B0604020202020204" pitchFamily="34" charset="0"/>
              </a:endParaRPr>
            </a:p>
          </p:txBody>
        </p:sp>
      </p:grpSp>
      <p:grpSp>
        <p:nvGrpSpPr>
          <p:cNvPr id="8" name="组合 7"/>
          <p:cNvGrpSpPr/>
          <p:nvPr/>
        </p:nvGrpSpPr>
        <p:grpSpPr>
          <a:xfrm>
            <a:off x="4792345" y="445135"/>
            <a:ext cx="2621280" cy="685165"/>
            <a:chOff x="7547" y="701"/>
            <a:chExt cx="4128" cy="1079"/>
          </a:xfrm>
        </p:grpSpPr>
        <p:grpSp>
          <p:nvGrpSpPr>
            <p:cNvPr id="29" name="组合 28"/>
            <p:cNvGrpSpPr/>
            <p:nvPr/>
          </p:nvGrpSpPr>
          <p:grpSpPr>
            <a:xfrm>
              <a:off x="7547" y="701"/>
              <a:ext cx="4128" cy="1011"/>
              <a:chOff x="11898" y="2350"/>
              <a:chExt cx="4128" cy="1011"/>
            </a:xfrm>
          </p:grpSpPr>
          <p:sp>
            <p:nvSpPr>
              <p:cNvPr id="30" name="文本框 6"/>
              <p:cNvSpPr txBox="1">
                <a:spLocks noChangeArrowheads="1"/>
              </p:cNvSpPr>
              <p:nvPr>
                <p:custDataLst>
                  <p:tags r:id="rId6"/>
                </p:custDataLst>
              </p:nvPr>
            </p:nvSpPr>
            <p:spPr bwMode="auto">
              <a:xfrm>
                <a:off x="11898" y="2350"/>
                <a:ext cx="4128"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400">
                    <a:solidFill>
                      <a:srgbClr val="586890"/>
                    </a:solidFill>
                    <a:latin typeface="汉仪雅酷黑 75W" panose="020B0804020202020204" charset="-122"/>
                    <a:ea typeface="汉仪雅酷黑 75W" panose="020B0804020202020204" charset="-122"/>
                    <a:sym typeface="+mn-ea"/>
                  </a:rPr>
                  <a:t>项目特色及创新点</a:t>
                </a:r>
                <a:endParaRPr lang="zh-CN" altLang="en-US" sz="2400">
                  <a:solidFill>
                    <a:srgbClr val="586890"/>
                  </a:solidFill>
                  <a:latin typeface="汉仪雅酷黑 75W" panose="020B0804020202020204" charset="-122"/>
                  <a:ea typeface="汉仪雅酷黑 75W" panose="020B0804020202020204" charset="-122"/>
                </a:endParaRPr>
              </a:p>
            </p:txBody>
          </p:sp>
          <p:sp>
            <p:nvSpPr>
              <p:cNvPr id="31" name="矩形 30"/>
              <p:cNvSpPr/>
              <p:nvPr>
                <p:custDataLst>
                  <p:tags r:id="rId7"/>
                </p:custDataLst>
              </p:nvPr>
            </p:nvSpPr>
            <p:spPr>
              <a:xfrm>
                <a:off x="11898" y="2975"/>
                <a:ext cx="4094" cy="386"/>
              </a:xfrm>
              <a:prstGeom prst="rect">
                <a:avLst/>
              </a:prstGeom>
            </p:spPr>
            <p:txBody>
              <a:bodyPr wrap="none">
                <a:spAutoFit/>
              </a:bodyPr>
              <a:lstStyle/>
              <a:p>
                <a:pPr lvl="0" algn="l" fontAlgn="base">
                  <a:spcBef>
                    <a:spcPct val="0"/>
                  </a:spcBef>
                  <a:spcAft>
                    <a:spcPct val="0"/>
                  </a:spcAft>
                  <a:defRPr/>
                </a:pPr>
                <a:r>
                  <a:rPr lang="en-US" altLang="zh-CN" sz="1000">
                    <a:solidFill>
                      <a:srgbClr val="2F436F"/>
                    </a:solidFill>
                    <a:latin typeface="汉仪雅酷黑 75W" panose="020B0804020202020204" charset="-122"/>
                    <a:ea typeface="汉仪雅酷黑 75W" panose="020B0804020202020204" charset="-122"/>
                    <a:sym typeface="+mn-ea"/>
                  </a:rPr>
                  <a:t>Project features and innovation points</a:t>
                </a:r>
                <a:endParaRPr lang="en-US" altLang="zh-CN" sz="1000">
                  <a:solidFill>
                    <a:srgbClr val="586890"/>
                  </a:solidFill>
                  <a:latin typeface="汉仪雅酷黑 75W" panose="020B0804020202020204" charset="-122"/>
                  <a:ea typeface="汉仪雅酷黑 75W" panose="020B0804020202020204" charset="-122"/>
                </a:endParaRPr>
              </a:p>
            </p:txBody>
          </p:sp>
        </p:grpSp>
        <p:cxnSp>
          <p:nvCxnSpPr>
            <p:cNvPr id="10" name="直接连接符 9"/>
            <p:cNvCxnSpPr/>
            <p:nvPr>
              <p:custDataLst>
                <p:tags r:id="rId8"/>
              </p:custDataLst>
            </p:nvPr>
          </p:nvCxnSpPr>
          <p:spPr>
            <a:xfrm>
              <a:off x="9310" y="1780"/>
              <a:ext cx="645" cy="0"/>
            </a:xfrm>
            <a:prstGeom prst="line">
              <a:avLst/>
            </a:prstGeom>
            <a:ln w="28575">
              <a:solidFill>
                <a:srgbClr val="586890"/>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custDataLst>
              <p:tags r:id="rId9"/>
            </p:custDataLst>
          </p:nvPr>
        </p:nvSpPr>
        <p:spPr>
          <a:xfrm>
            <a:off x="1574800" y="1354455"/>
            <a:ext cx="9335770" cy="3917950"/>
          </a:xfrm>
          <a:prstGeom prst="rect">
            <a:avLst/>
          </a:prstGeom>
          <a:noFill/>
        </p:spPr>
        <p:txBody>
          <a:bodyPr wrap="square" rtlCol="0">
            <a:noAutofit/>
          </a:bodyPr>
          <a:lstStyle/>
          <a:p>
            <a:pPr fontAlgn="auto">
              <a:lnSpc>
                <a:spcPct val="150000"/>
              </a:lnSpc>
            </a:pPr>
            <a:r>
              <a:rPr lang="en-US" altLang="zh-CN" sz="1300" dirty="0">
                <a:solidFill>
                  <a:schemeClr val="tx1">
                    <a:lumMod val="65000"/>
                    <a:lumOff val="35000"/>
                  </a:schemeClr>
                </a:solidFill>
                <a:latin typeface="汉仪润圆-65简" panose="00020600040101010101" charset="-122"/>
                <a:ea typeface="汉仪润圆-65简" panose="00020600040101010101" charset="-122"/>
                <a:cs typeface="Lato Regular"/>
                <a:sym typeface="+mn-ea"/>
              </a:rPr>
              <a:t>       </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Lato Regular"/>
                <a:sym typeface="+mn-ea"/>
              </a:rPr>
              <a:t>（</a:t>
            </a:r>
            <a:r>
              <a:rPr lang="en-US" altLang="zh-CN" sz="1300" dirty="0">
                <a:solidFill>
                  <a:schemeClr val="tx1">
                    <a:lumMod val="65000"/>
                    <a:lumOff val="35000"/>
                  </a:schemeClr>
                </a:solidFill>
                <a:latin typeface="汉仪润圆-65简" panose="00020600040101010101" charset="-122"/>
                <a:ea typeface="汉仪润圆-65简" panose="00020600040101010101" charset="-122"/>
                <a:cs typeface="Lato Regular"/>
                <a:sym typeface="+mn-ea"/>
              </a:rPr>
              <a:t>1</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Lato Regular"/>
                <a:sym typeface="+mn-ea"/>
              </a:rPr>
              <a:t>）</a:t>
            </a:r>
            <a:r>
              <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项目通过建立目标毁伤效果的仿真模型，并结合SAR图像仿真技术，</a:t>
            </a:r>
            <a:r>
              <a:rPr lang="en-US" altLang="zh-CN" sz="1800"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解决</a:t>
            </a:r>
            <a:r>
              <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了在打击效果评估研究中</a:t>
            </a:r>
            <a:r>
              <a:rPr lang="en-US" altLang="zh-CN" sz="1800"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缺乏真实打击后图像资源</a:t>
            </a:r>
            <a:r>
              <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的问题。通过仿真，可以生成打击效果后的光学图像，并将其转化为SAR图像</a:t>
            </a:r>
            <a:r>
              <a:rPr lang="zh-CN" altLang="en-US"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a:t>
            </a:r>
            <a:r>
              <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为后续的打击效果评估研究提供了素材。这一创新点缓解了现有评估研究对大量真实打击前后图片的需求与实际研究中缺乏真实打击图片之间的矛盾。</a:t>
            </a:r>
            <a:endPar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a:p>
            <a:pPr fontAlgn="auto">
              <a:lnSpc>
                <a:spcPct val="150000"/>
              </a:lnSpc>
            </a:pPr>
            <a:r>
              <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   </a:t>
            </a:r>
            <a:endPar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a:p>
            <a:pPr fontAlgn="auto">
              <a:lnSpc>
                <a:spcPct val="150000"/>
              </a:lnSpc>
            </a:pPr>
            <a:r>
              <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   </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Lato Regular"/>
                <a:sym typeface="+mn-ea"/>
              </a:rPr>
              <a:t>（2）</a:t>
            </a:r>
            <a:r>
              <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研究团队深入研究了图像配准、目标检测、变化检测和图像分割等相关技术，在此基础上</a:t>
            </a:r>
            <a:r>
              <a:rPr lang="en-US" altLang="zh-CN" sz="1800"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分析了现有基于目标特征对比的SAR图像打击效果评估方法存在</a:t>
            </a:r>
            <a:r>
              <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的问题</a:t>
            </a:r>
            <a:r>
              <a:rPr lang="zh-CN" altLang="en-US"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a:t>
            </a:r>
            <a:r>
              <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提出了一种基于图像理解的打击效果评估方法，通过综合运用多种图像处理技术，能够较为准确地评估目标的毁伤情况。</a:t>
            </a:r>
            <a:endPar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1"/>
            </p:custDataLst>
          </p:nvPr>
        </p:nvSpPr>
        <p:spPr>
          <a:xfrm>
            <a:off x="0" y="4039870"/>
            <a:ext cx="12192635" cy="2814955"/>
          </a:xfrm>
          <a:prstGeom prst="rect">
            <a:avLst/>
          </a:prstGeom>
          <a:solidFill>
            <a:srgbClr val="58689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custDataLst>
              <p:tags r:id="rId2"/>
            </p:custDataLst>
          </p:nvPr>
        </p:nvSpPr>
        <p:spPr>
          <a:xfrm>
            <a:off x="193040" y="191770"/>
            <a:ext cx="11806555" cy="6474460"/>
          </a:xfrm>
          <a:prstGeom prst="rect">
            <a:avLst/>
          </a:prstGeom>
          <a:solidFill>
            <a:schemeClr val="bg1"/>
          </a:solidFill>
          <a:ln>
            <a:noFill/>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grpSp>
        <p:nvGrpSpPr>
          <p:cNvPr id="6" name="组合 5"/>
          <p:cNvGrpSpPr/>
          <p:nvPr>
            <p:custDataLst>
              <p:tags r:id="rId3"/>
            </p:custDataLst>
          </p:nvPr>
        </p:nvGrpSpPr>
        <p:grpSpPr>
          <a:xfrm>
            <a:off x="1574800" y="3712210"/>
            <a:ext cx="4462145" cy="1140460"/>
            <a:chOff x="2206" y="3815"/>
            <a:chExt cx="7023" cy="1796"/>
          </a:xfrm>
        </p:grpSpPr>
        <p:sp>
          <p:nvSpPr>
            <p:cNvPr id="46" name="Text Placeholder 7"/>
            <p:cNvSpPr txBox="1"/>
            <p:nvPr>
              <p:custDataLst>
                <p:tags r:id="rId4"/>
              </p:custDataLst>
            </p:nvPr>
          </p:nvSpPr>
          <p:spPr>
            <a:xfrm>
              <a:off x="2341" y="3815"/>
              <a:ext cx="3866" cy="903"/>
            </a:xfrm>
            <a:prstGeom prst="rect">
              <a:avLst/>
            </a:prstGeom>
          </p:spPr>
          <p:txBody>
            <a:bodyPr vert="horz" lIns="0" tIns="103841" rIns="0" bIns="103841"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2000" b="0" noProof="0" dirty="0">
                  <a:ln>
                    <a:noFill/>
                  </a:ln>
                  <a:solidFill>
                    <a:schemeClr val="bg1"/>
                  </a:solidFill>
                  <a:effectLst/>
                  <a:uLnTx/>
                  <a:uFillTx/>
                  <a:latin typeface="汉仪润圆-65简" panose="00020600040101010101" charset="-122"/>
                  <a:ea typeface="汉仪润圆-65简" panose="00020600040101010101" charset="-122"/>
                  <a:cs typeface="+mn-cs"/>
                  <a:sym typeface="+mn-ea"/>
                </a:rPr>
                <a:t>添加小标题</a:t>
              </a:r>
              <a:endParaRPr lang="zh-CN" altLang="en-US" sz="2000" b="0" dirty="0">
                <a:solidFill>
                  <a:schemeClr val="bg1"/>
                </a:solidFill>
                <a:latin typeface="汉仪润圆-65简" panose="00020600040101010101" charset="-122"/>
                <a:ea typeface="汉仪润圆-65简" panose="00020600040101010101" charset="-122"/>
                <a:cs typeface="+mn-ea"/>
                <a:sym typeface="+mn-lt"/>
              </a:endParaRPr>
            </a:p>
          </p:txBody>
        </p:sp>
        <p:sp>
          <p:nvSpPr>
            <p:cNvPr id="26" name="矩形 25"/>
            <p:cNvSpPr/>
            <p:nvPr>
              <p:custDataLst>
                <p:tags r:id="rId5"/>
              </p:custDataLst>
            </p:nvPr>
          </p:nvSpPr>
          <p:spPr>
            <a:xfrm>
              <a:off x="2206" y="4522"/>
              <a:ext cx="7023" cy="1089"/>
            </a:xfrm>
            <a:prstGeom prst="rect">
              <a:avLst/>
            </a:prstGeom>
            <a:noFill/>
          </p:spPr>
          <p:txBody>
            <a:bodyPr wrap="square" rtlCol="0">
              <a:spAutoFit/>
            </a:bodyPr>
            <a:lstStyle/>
            <a:p>
              <a:pPr fontAlgn="auto">
                <a:lnSpc>
                  <a:spcPct val="150000"/>
                </a:lnSpc>
              </a:pPr>
              <a:r>
                <a:rPr lang="zh-CN" altLang="en-US" sz="1300" dirty="0">
                  <a:solidFill>
                    <a:schemeClr val="bg1"/>
                  </a:solidFill>
                  <a:latin typeface="汉仪润圆-65简" panose="00020600040101010101" charset="-122"/>
                  <a:ea typeface="汉仪润圆-65简" panose="00020600040101010101" charset="-122"/>
                  <a:cs typeface="Lato Regular"/>
                  <a:sym typeface="+mn-ea"/>
                </a:rPr>
                <a:t>单击此处输入你的正文，文字是您思想的提炼，为了最终演示发布的良好效果，请尽量言简意赅的阐述观点。</a:t>
              </a:r>
              <a:endParaRPr lang="zh-CN" altLang="en-US" sz="1300" dirty="0">
                <a:solidFill>
                  <a:schemeClr val="bg1"/>
                </a:solidFill>
                <a:latin typeface="汉仪润圆-65简" panose="00020600040101010101" charset="-122"/>
                <a:ea typeface="汉仪润圆-65简" panose="00020600040101010101" charset="-122"/>
                <a:cs typeface="汉仪润圆-65简" panose="00020600040101010101" charset="-122"/>
                <a:sym typeface="Arial" panose="020B0604020202020204" pitchFamily="34" charset="0"/>
              </a:endParaRPr>
            </a:p>
          </p:txBody>
        </p:sp>
      </p:grpSp>
      <p:grpSp>
        <p:nvGrpSpPr>
          <p:cNvPr id="8" name="组合 7"/>
          <p:cNvGrpSpPr/>
          <p:nvPr/>
        </p:nvGrpSpPr>
        <p:grpSpPr>
          <a:xfrm>
            <a:off x="4792345" y="445135"/>
            <a:ext cx="2621280" cy="685165"/>
            <a:chOff x="7547" y="701"/>
            <a:chExt cx="4128" cy="1079"/>
          </a:xfrm>
        </p:grpSpPr>
        <p:grpSp>
          <p:nvGrpSpPr>
            <p:cNvPr id="29" name="组合 28"/>
            <p:cNvGrpSpPr/>
            <p:nvPr/>
          </p:nvGrpSpPr>
          <p:grpSpPr>
            <a:xfrm>
              <a:off x="7547" y="701"/>
              <a:ext cx="4128" cy="1011"/>
              <a:chOff x="11898" y="2350"/>
              <a:chExt cx="4128" cy="1011"/>
            </a:xfrm>
          </p:grpSpPr>
          <p:sp>
            <p:nvSpPr>
              <p:cNvPr id="30" name="文本框 6"/>
              <p:cNvSpPr txBox="1">
                <a:spLocks noChangeArrowheads="1"/>
              </p:cNvSpPr>
              <p:nvPr>
                <p:custDataLst>
                  <p:tags r:id="rId6"/>
                </p:custDataLst>
              </p:nvPr>
            </p:nvSpPr>
            <p:spPr bwMode="auto">
              <a:xfrm>
                <a:off x="11898" y="2350"/>
                <a:ext cx="4128"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400">
                    <a:solidFill>
                      <a:srgbClr val="586890"/>
                    </a:solidFill>
                    <a:latin typeface="汉仪雅酷黑 75W" panose="020B0804020202020204" charset="-122"/>
                    <a:ea typeface="汉仪雅酷黑 75W" panose="020B0804020202020204" charset="-122"/>
                    <a:sym typeface="+mn-ea"/>
                  </a:rPr>
                  <a:t>项目特色及创新点</a:t>
                </a:r>
                <a:endParaRPr lang="zh-CN" altLang="en-US" sz="2400">
                  <a:solidFill>
                    <a:srgbClr val="586890"/>
                  </a:solidFill>
                  <a:latin typeface="汉仪雅酷黑 75W" panose="020B0804020202020204" charset="-122"/>
                  <a:ea typeface="汉仪雅酷黑 75W" panose="020B0804020202020204" charset="-122"/>
                </a:endParaRPr>
              </a:p>
            </p:txBody>
          </p:sp>
          <p:sp>
            <p:nvSpPr>
              <p:cNvPr id="31" name="矩形 30"/>
              <p:cNvSpPr/>
              <p:nvPr>
                <p:custDataLst>
                  <p:tags r:id="rId7"/>
                </p:custDataLst>
              </p:nvPr>
            </p:nvSpPr>
            <p:spPr>
              <a:xfrm>
                <a:off x="11898" y="2975"/>
                <a:ext cx="4094" cy="386"/>
              </a:xfrm>
              <a:prstGeom prst="rect">
                <a:avLst/>
              </a:prstGeom>
            </p:spPr>
            <p:txBody>
              <a:bodyPr wrap="none">
                <a:spAutoFit/>
              </a:bodyPr>
              <a:lstStyle/>
              <a:p>
                <a:pPr lvl="0" algn="l" fontAlgn="base">
                  <a:spcBef>
                    <a:spcPct val="0"/>
                  </a:spcBef>
                  <a:spcAft>
                    <a:spcPct val="0"/>
                  </a:spcAft>
                  <a:defRPr/>
                </a:pPr>
                <a:r>
                  <a:rPr lang="en-US" altLang="zh-CN" sz="1000">
                    <a:solidFill>
                      <a:srgbClr val="2F436F"/>
                    </a:solidFill>
                    <a:latin typeface="汉仪雅酷黑 75W" panose="020B0804020202020204" charset="-122"/>
                    <a:ea typeface="汉仪雅酷黑 75W" panose="020B0804020202020204" charset="-122"/>
                    <a:sym typeface="+mn-ea"/>
                  </a:rPr>
                  <a:t>Project features and innovation points</a:t>
                </a:r>
                <a:endParaRPr lang="en-US" altLang="zh-CN" sz="1000">
                  <a:solidFill>
                    <a:srgbClr val="586890"/>
                  </a:solidFill>
                  <a:latin typeface="汉仪雅酷黑 75W" panose="020B0804020202020204" charset="-122"/>
                  <a:ea typeface="汉仪雅酷黑 75W" panose="020B0804020202020204" charset="-122"/>
                </a:endParaRPr>
              </a:p>
            </p:txBody>
          </p:sp>
        </p:grpSp>
        <p:cxnSp>
          <p:nvCxnSpPr>
            <p:cNvPr id="10" name="直接连接符 9"/>
            <p:cNvCxnSpPr/>
            <p:nvPr>
              <p:custDataLst>
                <p:tags r:id="rId8"/>
              </p:custDataLst>
            </p:nvPr>
          </p:nvCxnSpPr>
          <p:spPr>
            <a:xfrm>
              <a:off x="9310" y="1780"/>
              <a:ext cx="645" cy="0"/>
            </a:xfrm>
            <a:prstGeom prst="line">
              <a:avLst/>
            </a:prstGeom>
            <a:ln w="28575">
              <a:solidFill>
                <a:srgbClr val="586890"/>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custDataLst>
              <p:tags r:id="rId9"/>
            </p:custDataLst>
          </p:nvPr>
        </p:nvSpPr>
        <p:spPr>
          <a:xfrm>
            <a:off x="1574800" y="1546860"/>
            <a:ext cx="9335770" cy="3917950"/>
          </a:xfrm>
          <a:prstGeom prst="rect">
            <a:avLst/>
          </a:prstGeom>
          <a:noFill/>
        </p:spPr>
        <p:txBody>
          <a:bodyPr wrap="square" rtlCol="0">
            <a:noAutofit/>
          </a:bodyPr>
          <a:lstStyle/>
          <a:p>
            <a:pPr fontAlgn="auto">
              <a:lnSpc>
                <a:spcPct val="150000"/>
              </a:lnSpc>
            </a:pPr>
            <a:r>
              <a:rPr lang="en-US" altLang="zh-CN" sz="1300" dirty="0">
                <a:solidFill>
                  <a:schemeClr val="tx1">
                    <a:lumMod val="65000"/>
                    <a:lumOff val="35000"/>
                  </a:schemeClr>
                </a:solidFill>
                <a:latin typeface="汉仪润圆-65简" panose="00020600040101010101" charset="-122"/>
                <a:ea typeface="汉仪润圆-65简" panose="00020600040101010101" charset="-122"/>
                <a:cs typeface="Lato Regular"/>
                <a:sym typeface="+mn-ea"/>
              </a:rPr>
              <a:t>       </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Lato Regular"/>
                <a:sym typeface="+mn-ea"/>
              </a:rPr>
              <a:t>（</a:t>
            </a:r>
            <a:r>
              <a:rPr lang="en-US" altLang="zh-CN" sz="1300" dirty="0">
                <a:solidFill>
                  <a:schemeClr val="tx1">
                    <a:lumMod val="65000"/>
                    <a:lumOff val="35000"/>
                  </a:schemeClr>
                </a:solidFill>
                <a:latin typeface="汉仪润圆-65简" panose="00020600040101010101" charset="-122"/>
                <a:ea typeface="汉仪润圆-65简" panose="00020600040101010101" charset="-122"/>
                <a:cs typeface="Lato Regular"/>
                <a:sym typeface="+mn-ea"/>
              </a:rPr>
              <a:t>3</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Lato Regular"/>
                <a:sym typeface="+mn-ea"/>
              </a:rPr>
              <a:t>）</a:t>
            </a:r>
            <a:r>
              <a:rPr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项目关注非面状或较大面状目标的SAR图像打击效果评估问题，并提出了基于</a:t>
            </a:r>
            <a:r>
              <a:rPr sz="1800"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变化检测</a:t>
            </a:r>
            <a:r>
              <a:rPr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的评估方法。在无法通过图像分割提取目标区域的情况下，该方法仍能够较为准确地评估目标的毁伤情况。拓展了现有的SAR打击效果评估算法，使其适用于</a:t>
            </a:r>
            <a:r>
              <a:rPr sz="1800"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更广泛的目标类型</a:t>
            </a:r>
            <a:r>
              <a:rPr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a:t>
            </a:r>
            <a:endParaRPr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a:p>
            <a:pPr fontAlgn="auto">
              <a:lnSpc>
                <a:spcPct val="150000"/>
              </a:lnSpc>
            </a:pPr>
            <a:r>
              <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   </a:t>
            </a:r>
            <a:endPar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a:p>
            <a:pPr fontAlgn="auto">
              <a:lnSpc>
                <a:spcPct val="150000"/>
              </a:lnSpc>
            </a:pPr>
            <a:r>
              <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   </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Lato Regular"/>
                <a:sym typeface="+mn-ea"/>
              </a:rPr>
              <a:t>（</a:t>
            </a:r>
            <a:r>
              <a:rPr lang="en-US" altLang="zh-CN" sz="1300" dirty="0">
                <a:solidFill>
                  <a:schemeClr val="tx1">
                    <a:lumMod val="65000"/>
                    <a:lumOff val="35000"/>
                  </a:schemeClr>
                </a:solidFill>
                <a:latin typeface="汉仪润圆-65简" panose="00020600040101010101" charset="-122"/>
                <a:ea typeface="汉仪润圆-65简" panose="00020600040101010101" charset="-122"/>
                <a:cs typeface="Lato Regular"/>
                <a:sym typeface="+mn-ea"/>
              </a:rPr>
              <a:t>4</a:t>
            </a:r>
            <a:r>
              <a:rPr lang="zh-CN" altLang="en-US" sz="1300" dirty="0">
                <a:solidFill>
                  <a:schemeClr val="tx1">
                    <a:lumMod val="65000"/>
                    <a:lumOff val="35000"/>
                  </a:schemeClr>
                </a:solidFill>
                <a:latin typeface="汉仪润圆-65简" panose="00020600040101010101" charset="-122"/>
                <a:ea typeface="汉仪润圆-65简" panose="00020600040101010101" charset="-122"/>
                <a:cs typeface="Lato Regular"/>
                <a:sym typeface="+mn-ea"/>
              </a:rPr>
              <a:t>）</a:t>
            </a:r>
            <a:r>
              <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项目实现了一个</a:t>
            </a:r>
            <a:r>
              <a:rPr lang="en-US" altLang="zh-CN" sz="1800"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综合</a:t>
            </a:r>
            <a:r>
              <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的打击效果评估系统，将打击效果仿真、SAR图像仿真、图像配准和打击效果评估四个模块</a:t>
            </a:r>
            <a:r>
              <a:rPr lang="en-US" altLang="zh-CN" sz="1800"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集成</a:t>
            </a:r>
            <a:r>
              <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在一起。这个系统还与</a:t>
            </a:r>
            <a:r>
              <a:rPr lang="en-US" altLang="zh-CN" sz="1800"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数据库的图像检索功能</a:t>
            </a:r>
            <a:r>
              <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接合，能够在海量图像中快速检索到对应的打击前或打击后图像，并进行进一步的打击效果评估</a:t>
            </a:r>
            <a:r>
              <a:rPr lang="zh-CN" altLang="en-US"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a:t>
            </a:r>
            <a:r>
              <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提供了一个实用的工具，方便研究人员进行打击效果评估的实际工作。</a:t>
            </a:r>
            <a:endPar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1493520"/>
            <a:ext cx="12192000" cy="3361690"/>
          </a:xfrm>
          <a:prstGeom prst="rect">
            <a:avLst/>
          </a:prstGeom>
          <a:solidFill>
            <a:srgbClr val="58689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custDataLst>
              <p:tags r:id="rId2"/>
            </p:custDataLst>
          </p:nvPr>
        </p:nvSpPr>
        <p:spPr>
          <a:xfrm>
            <a:off x="230505" y="298450"/>
            <a:ext cx="11720830" cy="6337935"/>
          </a:xfrm>
          <a:prstGeom prst="roundRect">
            <a:avLst>
              <a:gd name="adj" fmla="val 1568"/>
            </a:avLst>
          </a:prstGeom>
          <a:solidFill>
            <a:schemeClr val="bg1"/>
          </a:solidFill>
          <a:ln>
            <a:noFill/>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bwMode="auto">
          <a:xfrm>
            <a:off x="2765599" y="2527578"/>
            <a:ext cx="7040880" cy="1938020"/>
          </a:xfrm>
          <a:prstGeom prst="rect">
            <a:avLst/>
          </a:prstGeom>
          <a:noFill/>
        </p:spPr>
        <p:txBody>
          <a:bodyPr wrap="none">
            <a:spAutoFit/>
          </a:bodyPr>
          <a:lstStyle/>
          <a:p>
            <a:pPr algn="ctr">
              <a:defRPr/>
            </a:pPr>
            <a:r>
              <a:rPr lang="zh-CN" altLang="en-US" sz="6000">
                <a:solidFill>
                  <a:srgbClr val="586890"/>
                </a:solidFill>
                <a:latin typeface="汉仪雅酷黑 75W" panose="020B0804020202020204" charset="-122"/>
                <a:ea typeface="汉仪雅酷黑 75W" panose="020B0804020202020204" charset="-122"/>
                <a:sym typeface="+mn-ea"/>
              </a:rPr>
              <a:t>进度安排和预期成果</a:t>
            </a:r>
            <a:endParaRPr lang="zh-CN" altLang="en-US" sz="6000">
              <a:solidFill>
                <a:srgbClr val="586890"/>
              </a:solidFill>
              <a:latin typeface="汉仪雅酷黑 75W" panose="020B0804020202020204" charset="-122"/>
              <a:ea typeface="汉仪雅酷黑 75W" panose="020B0804020202020204" charset="-122"/>
            </a:endParaRPr>
          </a:p>
          <a:p>
            <a:pPr algn="ctr">
              <a:defRPr/>
            </a:pPr>
            <a:endParaRPr lang="zh-CN" altLang="en-US" sz="6000" kern="100">
              <a:solidFill>
                <a:srgbClr val="586890"/>
              </a:solidFill>
              <a:latin typeface="汉仪雅酷黑 75W" panose="020B0804020202020204" charset="-122"/>
              <a:ea typeface="汉仪雅酷黑 75W" panose="020B0804020202020204" charset="-122"/>
              <a:cs typeface="Times New Roman" panose="02020603050405020304" charset="0"/>
            </a:endParaRPr>
          </a:p>
        </p:txBody>
      </p:sp>
      <p:sp>
        <p:nvSpPr>
          <p:cNvPr id="47" name="矩形 46"/>
          <p:cNvSpPr/>
          <p:nvPr/>
        </p:nvSpPr>
        <p:spPr>
          <a:xfrm>
            <a:off x="4871720" y="3526790"/>
            <a:ext cx="4455160" cy="521970"/>
          </a:xfrm>
          <a:prstGeom prst="rect">
            <a:avLst/>
          </a:prstGeom>
        </p:spPr>
        <p:txBody>
          <a:bodyPr wrap="square">
            <a:spAutoFit/>
          </a:bodyPr>
          <a:lstStyle/>
          <a:p>
            <a:pPr lvl="0" algn="l" fontAlgn="base">
              <a:spcBef>
                <a:spcPct val="0"/>
              </a:spcBef>
              <a:spcAft>
                <a:spcPct val="0"/>
              </a:spcAft>
              <a:defRPr/>
            </a:pPr>
            <a:r>
              <a:rPr lang="en-US" altLang="zh-CN" sz="1400">
                <a:solidFill>
                  <a:srgbClr val="586890"/>
                </a:solidFill>
                <a:latin typeface="汉仪雅酷黑 75W" panose="020B0804020202020204" charset="-122"/>
                <a:ea typeface="汉仪雅酷黑 75W" panose="020B0804020202020204" charset="-122"/>
                <a:sym typeface="+mn-ea"/>
              </a:rPr>
              <a:t>Schedule and expected results</a:t>
            </a:r>
            <a:endParaRPr lang="en-US" altLang="zh-CN" sz="1400">
              <a:solidFill>
                <a:srgbClr val="586890"/>
              </a:solidFill>
              <a:latin typeface="汉仪雅酷黑 75W" panose="020B0804020202020204" charset="-122"/>
              <a:ea typeface="汉仪雅酷黑 75W" panose="020B0804020202020204" charset="-122"/>
              <a:sym typeface="+mn-ea"/>
            </a:endParaRPr>
          </a:p>
          <a:p>
            <a:pPr lvl="0" algn="l" fontAlgn="base">
              <a:spcBef>
                <a:spcPct val="0"/>
              </a:spcBef>
              <a:spcAft>
                <a:spcPct val="0"/>
              </a:spcAft>
              <a:defRPr/>
            </a:pPr>
            <a:endParaRPr lang="en-US" altLang="zh-CN" sz="1400">
              <a:solidFill>
                <a:srgbClr val="586890"/>
              </a:solidFill>
              <a:latin typeface="汉仪雅酷黑 75W" panose="020B0804020202020204" charset="-122"/>
              <a:ea typeface="汉仪雅酷黑 75W" panose="020B0804020202020204" charset="-122"/>
              <a:sym typeface="+mn-ea"/>
            </a:endParaRPr>
          </a:p>
        </p:txBody>
      </p:sp>
      <p:cxnSp>
        <p:nvCxnSpPr>
          <p:cNvPr id="7" name="直接连接符 6"/>
          <p:cNvCxnSpPr/>
          <p:nvPr>
            <p:custDataLst>
              <p:tags r:id="rId3"/>
            </p:custDataLst>
          </p:nvPr>
        </p:nvCxnSpPr>
        <p:spPr>
          <a:xfrm>
            <a:off x="5921375" y="3987800"/>
            <a:ext cx="720000" cy="0"/>
          </a:xfrm>
          <a:prstGeom prst="line">
            <a:avLst/>
          </a:prstGeom>
          <a:ln w="38100">
            <a:solidFill>
              <a:srgbClr val="586890"/>
            </a:solidFill>
          </a:ln>
        </p:spPr>
        <p:style>
          <a:lnRef idx="1">
            <a:schemeClr val="accent1"/>
          </a:lnRef>
          <a:fillRef idx="0">
            <a:schemeClr val="accent1"/>
          </a:fillRef>
          <a:effectRef idx="0">
            <a:schemeClr val="accent1"/>
          </a:effectRef>
          <a:fontRef idx="minor">
            <a:schemeClr val="tx1"/>
          </a:fontRef>
        </p:style>
      </p:cxnSp>
      <p:sp>
        <p:nvSpPr>
          <p:cNvPr id="44" name="矩形 43"/>
          <p:cNvSpPr/>
          <p:nvPr>
            <p:custDataLst>
              <p:tags r:id="rId4"/>
            </p:custDataLst>
          </p:nvPr>
        </p:nvSpPr>
        <p:spPr>
          <a:xfrm>
            <a:off x="1647825" y="2886710"/>
            <a:ext cx="842645" cy="906145"/>
          </a:xfrm>
          <a:prstGeom prst="rect">
            <a:avLst/>
          </a:prstGeom>
          <a:noFill/>
          <a:ln w="19050">
            <a:solidFill>
              <a:srgbClr val="57678F"/>
            </a:solidFill>
          </a:ln>
          <a:extLst>
            <a:ext uri="{909E8E84-426E-40DD-AFC4-6F175D3DCCD1}">
              <a14:hiddenFill xmlns:a14="http://schemas.microsoft.com/office/drawing/2010/main">
                <a:solidFill>
                  <a:srgbClr val="2F436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rgbClr val="586890"/>
                </a:solidFill>
                <a:latin typeface="汉仪雅酷黑 75W" panose="020B0804020202020204" charset="-122"/>
                <a:ea typeface="汉仪雅酷黑 75W" panose="020B0804020202020204" charset="-122"/>
              </a:rPr>
              <a:t>04</a:t>
            </a:r>
            <a:endParaRPr lang="en-US" altLang="zh-CN" sz="2800">
              <a:solidFill>
                <a:srgbClr val="586890"/>
              </a:solidFill>
              <a:latin typeface="汉仪雅酷黑 75W" panose="020B0804020202020204" charset="-122"/>
              <a:ea typeface="汉仪雅酷黑 75W" panose="020B0804020202020204" charset="-122"/>
            </a:endParaRPr>
          </a:p>
        </p:txBody>
      </p:sp>
      <p:sp>
        <p:nvSpPr>
          <p:cNvPr id="2" name="文本框 1"/>
          <p:cNvSpPr txBox="1"/>
          <p:nvPr>
            <p:custDataLst>
              <p:tags r:id="rId5"/>
            </p:custDataLst>
          </p:nvPr>
        </p:nvSpPr>
        <p:spPr>
          <a:xfrm>
            <a:off x="2954655" y="5598160"/>
            <a:ext cx="6851650" cy="275590"/>
          </a:xfrm>
          <a:prstGeom prst="rect">
            <a:avLst/>
          </a:prstGeom>
          <a:noFill/>
        </p:spPr>
        <p:txBody>
          <a:bodyPr wrap="square" rtlCol="0">
            <a:spAutoFit/>
          </a:bodyPr>
          <a:p>
            <a:pPr algn="ctr"/>
            <a:r>
              <a:rPr lang="zh-CN" altLang="en-US" sz="1200" spc="800">
                <a:solidFill>
                  <a:schemeClr val="tx1"/>
                </a:solidFill>
                <a:uFillTx/>
                <a:latin typeface="华文中宋" panose="02010600040101010101" charset="-122"/>
                <a:ea typeface="华文中宋" panose="02010600040101010101" charset="-122"/>
              </a:rPr>
              <a:t>南京航空航天大学</a:t>
            </a:r>
            <a:endParaRPr lang="zh-CN" altLang="en-US" sz="1200" spc="800">
              <a:solidFill>
                <a:schemeClr val="tx1"/>
              </a:solidFill>
              <a:uFillTx/>
              <a:latin typeface="华文中宋" panose="02010600040101010101" charset="-122"/>
              <a:ea typeface="华文中宋" panose="02010600040101010101" charset="-122"/>
            </a:endParaRPr>
          </a:p>
        </p:txBody>
      </p:sp>
    </p:spTree>
  </p:cSld>
  <p:clrMapOvr>
    <a:masterClrMapping/>
  </p:clrMapOvr>
  <p:transition spd="slow" advTm="0">
    <p:push dir="u"/>
  </p:transition>
  <p:timing>
    <p:tnLst>
      <p:par>
        <p:cTn id="1" dur="indefinite" restart="never" nodeType="tmRoot"/>
      </p:par>
    </p:tnLst>
    <p:bldLst>
      <p:bldP spid="46" grpId="0"/>
      <p:bldP spid="47" grpId="0"/>
      <p:bldP spid="4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4039870"/>
            <a:ext cx="12192635" cy="2814955"/>
          </a:xfrm>
          <a:prstGeom prst="rect">
            <a:avLst/>
          </a:prstGeom>
          <a:solidFill>
            <a:srgbClr val="58689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custDataLst>
              <p:tags r:id="rId2"/>
            </p:custDataLst>
          </p:nvPr>
        </p:nvSpPr>
        <p:spPr>
          <a:xfrm>
            <a:off x="212090" y="258445"/>
            <a:ext cx="11806555" cy="6474460"/>
          </a:xfrm>
          <a:prstGeom prst="rect">
            <a:avLst/>
          </a:prstGeom>
          <a:solidFill>
            <a:schemeClr val="bg1"/>
          </a:solidFill>
          <a:ln>
            <a:noFill/>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0" name="Straight Connector 31"/>
          <p:cNvCxnSpPr/>
          <p:nvPr>
            <p:custDataLst>
              <p:tags r:id="rId3"/>
            </p:custDataLst>
          </p:nvPr>
        </p:nvCxnSpPr>
        <p:spPr>
          <a:xfrm flipV="1">
            <a:off x="971550" y="2045970"/>
            <a:ext cx="10692000" cy="0"/>
          </a:xfrm>
          <a:prstGeom prst="line">
            <a:avLst/>
          </a:prstGeom>
          <a:ln w="12700">
            <a:solidFill>
              <a:schemeClr val="bg1">
                <a:lumMod val="75000"/>
              </a:schemeClr>
            </a:solidFill>
            <a:prstDash val="solid"/>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24" name="椭圆 23"/>
          <p:cNvSpPr/>
          <p:nvPr>
            <p:custDataLst>
              <p:tags r:id="rId4"/>
            </p:custDataLst>
          </p:nvPr>
        </p:nvSpPr>
        <p:spPr>
          <a:xfrm>
            <a:off x="4284345" y="1538605"/>
            <a:ext cx="1000125" cy="1016000"/>
          </a:xfrm>
          <a:prstGeom prst="ellipse">
            <a:avLst/>
          </a:prstGeom>
          <a:solidFill>
            <a:srgbClr val="57678F"/>
          </a:solidFill>
          <a:ln w="38100">
            <a:noFill/>
          </a:ln>
          <a:effectLst>
            <a:outerShdw blurRad="177800" dist="152400" dir="5400000" sx="99000" sy="99000" algn="tl" rotWithShape="0">
              <a:srgbClr val="578A8E">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effectLst>
                  <a:outerShdw blurRad="38100" dist="38100" dir="2700000" algn="tl">
                    <a:srgbClr val="000000">
                      <a:alpha val="43137"/>
                    </a:srgbClr>
                  </a:outerShdw>
                </a:effectLst>
                <a:latin typeface="汉仪润圆-65简" panose="00020600040101010101" charset="-122"/>
                <a:ea typeface="汉仪润圆-65简" panose="00020600040101010101" charset="-122"/>
              </a:rPr>
              <a:t>02</a:t>
            </a:r>
            <a:endParaRPr lang="en-US" altLang="zh-CN" sz="2800" b="1" dirty="0">
              <a:solidFill>
                <a:schemeClr val="bg1"/>
              </a:solidFill>
              <a:effectLst>
                <a:outerShdw blurRad="38100" dist="38100" dir="2700000" algn="tl">
                  <a:srgbClr val="000000">
                    <a:alpha val="43137"/>
                  </a:srgbClr>
                </a:outerShdw>
              </a:effectLst>
              <a:latin typeface="汉仪润圆-65简" panose="00020600040101010101" charset="-122"/>
              <a:ea typeface="汉仪润圆-65简" panose="00020600040101010101" charset="-122"/>
            </a:endParaRPr>
          </a:p>
        </p:txBody>
      </p:sp>
      <p:sp>
        <p:nvSpPr>
          <p:cNvPr id="28" name="椭圆 27"/>
          <p:cNvSpPr/>
          <p:nvPr>
            <p:custDataLst>
              <p:tags r:id="rId5"/>
            </p:custDataLst>
          </p:nvPr>
        </p:nvSpPr>
        <p:spPr>
          <a:xfrm>
            <a:off x="10211435" y="1538605"/>
            <a:ext cx="1010920" cy="1014730"/>
          </a:xfrm>
          <a:prstGeom prst="ellipse">
            <a:avLst/>
          </a:prstGeom>
          <a:solidFill>
            <a:srgbClr val="57678F"/>
          </a:solidFill>
          <a:ln w="38100">
            <a:noFill/>
          </a:ln>
          <a:effectLst>
            <a:outerShdw blurRad="177800" dist="152400" dir="5400000" sx="99000" sy="99000" algn="tl" rotWithShape="0">
              <a:srgbClr val="578A8E">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effectLst>
                  <a:outerShdw blurRad="38100" dist="38100" dir="2700000" algn="tl">
                    <a:srgbClr val="000000">
                      <a:alpha val="43137"/>
                    </a:srgbClr>
                  </a:outerShdw>
                </a:effectLst>
                <a:latin typeface="汉仪润圆-65简" panose="00020600040101010101" charset="-122"/>
                <a:ea typeface="汉仪润圆-65简" panose="00020600040101010101" charset="-122"/>
              </a:rPr>
              <a:t>04</a:t>
            </a:r>
            <a:endParaRPr lang="en-US" altLang="zh-CN" sz="2800" b="1" dirty="0">
              <a:solidFill>
                <a:schemeClr val="bg1"/>
              </a:solidFill>
              <a:effectLst>
                <a:outerShdw blurRad="38100" dist="38100" dir="2700000" algn="tl">
                  <a:srgbClr val="000000">
                    <a:alpha val="43137"/>
                  </a:srgbClr>
                </a:outerShdw>
              </a:effectLst>
              <a:latin typeface="汉仪润圆-65简" panose="00020600040101010101" charset="-122"/>
              <a:ea typeface="汉仪润圆-65简" panose="00020600040101010101" charset="-122"/>
            </a:endParaRPr>
          </a:p>
        </p:txBody>
      </p:sp>
      <p:sp>
        <p:nvSpPr>
          <p:cNvPr id="52" name="椭圆 51"/>
          <p:cNvSpPr/>
          <p:nvPr>
            <p:custDataLst>
              <p:tags r:id="rId6"/>
            </p:custDataLst>
          </p:nvPr>
        </p:nvSpPr>
        <p:spPr>
          <a:xfrm>
            <a:off x="1332865" y="1537335"/>
            <a:ext cx="943610" cy="972820"/>
          </a:xfrm>
          <a:prstGeom prst="ellipse">
            <a:avLst/>
          </a:prstGeom>
          <a:solidFill>
            <a:srgbClr val="57678F"/>
          </a:solidFill>
          <a:ln w="38100">
            <a:noFill/>
          </a:ln>
          <a:effectLst>
            <a:outerShdw blurRad="177800" dist="152400" dir="5400000" sx="99000" sy="99000" algn="tl" rotWithShape="0">
              <a:srgbClr val="578A8E">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effectLst>
                  <a:outerShdw blurRad="38100" dist="38100" dir="2700000" algn="tl">
                    <a:srgbClr val="000000">
                      <a:alpha val="43137"/>
                    </a:srgbClr>
                  </a:outerShdw>
                </a:effectLst>
                <a:latin typeface="汉仪润圆-65简" panose="00020600040101010101" charset="-122"/>
                <a:ea typeface="汉仪润圆-65简" panose="00020600040101010101" charset="-122"/>
              </a:rPr>
              <a:t>01</a:t>
            </a:r>
            <a:endParaRPr lang="en-US" altLang="zh-CN" sz="2800" b="1" dirty="0">
              <a:solidFill>
                <a:schemeClr val="bg1"/>
              </a:solidFill>
              <a:effectLst>
                <a:outerShdw blurRad="38100" dist="38100" dir="2700000" algn="tl">
                  <a:srgbClr val="000000">
                    <a:alpha val="43137"/>
                  </a:srgbClr>
                </a:outerShdw>
              </a:effectLst>
              <a:latin typeface="汉仪润圆-65简" panose="00020600040101010101" charset="-122"/>
              <a:ea typeface="汉仪润圆-65简" panose="00020600040101010101" charset="-122"/>
            </a:endParaRPr>
          </a:p>
        </p:txBody>
      </p:sp>
      <p:pic>
        <p:nvPicPr>
          <p:cNvPr id="17" name="图片 16" descr="方框"/>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461010" y="2894965"/>
            <a:ext cx="2893695" cy="2893695"/>
          </a:xfrm>
          <a:prstGeom prst="rect">
            <a:avLst/>
          </a:prstGeom>
        </p:spPr>
      </p:pic>
      <p:sp>
        <p:nvSpPr>
          <p:cNvPr id="61" name="椭圆 60"/>
          <p:cNvSpPr/>
          <p:nvPr>
            <p:custDataLst>
              <p:tags r:id="rId10"/>
            </p:custDataLst>
          </p:nvPr>
        </p:nvSpPr>
        <p:spPr>
          <a:xfrm>
            <a:off x="7292975" y="1537970"/>
            <a:ext cx="1019810" cy="1015365"/>
          </a:xfrm>
          <a:prstGeom prst="ellipse">
            <a:avLst/>
          </a:prstGeom>
          <a:solidFill>
            <a:srgbClr val="57678F"/>
          </a:solidFill>
          <a:ln w="38100">
            <a:noFill/>
          </a:ln>
          <a:effectLst>
            <a:outerShdw blurRad="177800" dist="152400" dir="5400000" sx="99000" sy="99000" algn="tl" rotWithShape="0">
              <a:srgbClr val="578A8E">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effectLst>
                  <a:outerShdw blurRad="38100" dist="38100" dir="2700000" algn="tl">
                    <a:srgbClr val="000000">
                      <a:alpha val="43137"/>
                    </a:srgbClr>
                  </a:outerShdw>
                </a:effectLst>
                <a:latin typeface="汉仪润圆-65简" panose="00020600040101010101" charset="-122"/>
                <a:ea typeface="汉仪润圆-65简" panose="00020600040101010101" charset="-122"/>
              </a:rPr>
              <a:t>03</a:t>
            </a:r>
            <a:endParaRPr lang="en-US" altLang="zh-CN" sz="2800" b="1" dirty="0">
              <a:solidFill>
                <a:schemeClr val="bg1"/>
              </a:solidFill>
              <a:effectLst>
                <a:outerShdw blurRad="38100" dist="38100" dir="2700000" algn="tl">
                  <a:srgbClr val="000000">
                    <a:alpha val="43137"/>
                  </a:srgbClr>
                </a:outerShdw>
              </a:effectLst>
              <a:latin typeface="汉仪润圆-65简" panose="00020600040101010101" charset="-122"/>
              <a:ea typeface="汉仪润圆-65简" panose="00020600040101010101" charset="-122"/>
            </a:endParaRPr>
          </a:p>
        </p:txBody>
      </p:sp>
      <p:sp>
        <p:nvSpPr>
          <p:cNvPr id="19" name="矩形 18"/>
          <p:cNvSpPr/>
          <p:nvPr>
            <p:custDataLst>
              <p:tags r:id="rId11"/>
            </p:custDataLst>
          </p:nvPr>
        </p:nvSpPr>
        <p:spPr>
          <a:xfrm>
            <a:off x="612140" y="2554605"/>
            <a:ext cx="2554605" cy="2672080"/>
          </a:xfrm>
          <a:prstGeom prst="rect">
            <a:avLst/>
          </a:prstGeom>
        </p:spPr>
        <p:txBody>
          <a:bodyPr wrap="square">
            <a:noAutofit/>
            <a:scene3d>
              <a:camera prst="orthographicFront"/>
              <a:lightRig rig="threePt" dir="t"/>
            </a:scene3d>
            <a:sp3d contourW="12700"/>
          </a:bodyPr>
          <a:p>
            <a:pPr algn="ctr" fontAlgn="auto">
              <a:lnSpc>
                <a:spcPct val="150000"/>
              </a:lnSpc>
            </a:pPr>
            <a:endPar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a:p>
            <a:pPr algn="ctr" fontAlgn="auto">
              <a:lnSpc>
                <a:spcPct val="150000"/>
              </a:lnSpc>
            </a:pPr>
            <a:r>
              <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2023年11月至2024年1月</a:t>
            </a:r>
            <a:endPar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a:p>
            <a:pPr algn="just" fontAlgn="auto">
              <a:lnSpc>
                <a:spcPct val="150000"/>
              </a:lnSpc>
            </a:pPr>
            <a:r>
              <a:rPr lang="en-US" altLang="zh-CN"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    </a:t>
            </a:r>
            <a:r>
              <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完成研究的文献综述，梳理打击效果评估的相关</a:t>
            </a:r>
            <a:r>
              <a:rPr lang="en-US" altLang="zh-CN" sz="1600"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理论和方法</a:t>
            </a:r>
            <a:r>
              <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a:t>
            </a:r>
            <a:r>
              <a:rPr lang="en-US" altLang="zh-CN" sz="1600"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确定</a:t>
            </a:r>
            <a:r>
              <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研究的</a:t>
            </a:r>
            <a:r>
              <a:rPr lang="en-US" altLang="zh-CN" sz="1600"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目的、问题和假设</a:t>
            </a:r>
            <a:r>
              <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a:t>
            </a:r>
            <a:r>
              <a:rPr lang="en-US" altLang="zh-CN" sz="1600"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制定研究的设计和方案</a:t>
            </a:r>
            <a:r>
              <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a:t>
            </a:r>
            <a:endPar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p:txBody>
      </p:sp>
      <p:pic>
        <p:nvPicPr>
          <p:cNvPr id="26" name="图片 25" descr="方框"/>
          <p:cNvPicPr>
            <a:picLocks noChangeAspect="1"/>
          </p:cNvPicPr>
          <p:nvPr>
            <p:custDataLst>
              <p:tags r:id="rId12"/>
            </p:custDataLst>
          </p:nvPr>
        </p:nvPicPr>
        <p:blipFill>
          <a:blip r:embed="rId8">
            <a:extLst>
              <a:ext uri="{96DAC541-7B7A-43D3-8B79-37D633B846F1}">
                <asvg:svgBlip xmlns:asvg="http://schemas.microsoft.com/office/drawing/2016/SVG/main" r:embed="rId9"/>
              </a:ext>
            </a:extLst>
          </a:blip>
          <a:stretch>
            <a:fillRect/>
          </a:stretch>
        </p:blipFill>
        <p:spPr>
          <a:xfrm>
            <a:off x="3354705" y="2894965"/>
            <a:ext cx="2893695" cy="2893695"/>
          </a:xfrm>
          <a:prstGeom prst="rect">
            <a:avLst/>
          </a:prstGeom>
        </p:spPr>
      </p:pic>
      <p:sp>
        <p:nvSpPr>
          <p:cNvPr id="2" name="矩形 1"/>
          <p:cNvSpPr/>
          <p:nvPr>
            <p:custDataLst>
              <p:tags r:id="rId13"/>
            </p:custDataLst>
          </p:nvPr>
        </p:nvSpPr>
        <p:spPr>
          <a:xfrm>
            <a:off x="3522345" y="2961640"/>
            <a:ext cx="2519045" cy="2631440"/>
          </a:xfrm>
          <a:prstGeom prst="rect">
            <a:avLst/>
          </a:prstGeom>
        </p:spPr>
        <p:txBody>
          <a:bodyPr wrap="square">
            <a:noAutofit/>
            <a:scene3d>
              <a:camera prst="orthographicFront"/>
              <a:lightRig rig="threePt" dir="t"/>
            </a:scene3d>
            <a:sp3d contourW="12700"/>
          </a:bodyPr>
          <a:p>
            <a:pPr algn="ctr" fontAlgn="auto">
              <a:lnSpc>
                <a:spcPct val="150000"/>
              </a:lnSpc>
            </a:pPr>
            <a:r>
              <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2024年2月至2024年4月</a:t>
            </a:r>
            <a:endPar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a:p>
            <a:pPr algn="just" fontAlgn="auto">
              <a:lnSpc>
                <a:spcPct val="150000"/>
              </a:lnSpc>
            </a:pPr>
            <a:r>
              <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   完成</a:t>
            </a:r>
            <a:r>
              <a:rPr lang="en-US" altLang="zh-CN" sz="1600"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打击效果仿真</a:t>
            </a:r>
            <a:r>
              <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的研究，建立目标毁伤效果的</a:t>
            </a:r>
            <a:r>
              <a:rPr lang="en-US" altLang="zh-CN" sz="1600"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仿真模型</a:t>
            </a:r>
            <a:r>
              <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，生成打击效果后的光学图像和SAR图像，收集和分析打击效果的相关数据。</a:t>
            </a:r>
            <a:endPar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p:txBody>
      </p:sp>
      <p:pic>
        <p:nvPicPr>
          <p:cNvPr id="27" name="图片 26" descr="方框"/>
          <p:cNvPicPr>
            <a:picLocks noChangeAspect="1"/>
          </p:cNvPicPr>
          <p:nvPr>
            <p:custDataLst>
              <p:tags r:id="rId14"/>
            </p:custDataLst>
          </p:nvPr>
        </p:nvPicPr>
        <p:blipFill>
          <a:blip r:embed="rId8">
            <a:extLst>
              <a:ext uri="{96DAC541-7B7A-43D3-8B79-37D633B846F1}">
                <asvg:svgBlip xmlns:asvg="http://schemas.microsoft.com/office/drawing/2016/SVG/main" r:embed="rId9"/>
              </a:ext>
            </a:extLst>
          </a:blip>
          <a:stretch>
            <a:fillRect/>
          </a:stretch>
        </p:blipFill>
        <p:spPr>
          <a:xfrm>
            <a:off x="6248400" y="2894965"/>
            <a:ext cx="2893695" cy="2893695"/>
          </a:xfrm>
          <a:prstGeom prst="rect">
            <a:avLst/>
          </a:prstGeom>
        </p:spPr>
      </p:pic>
      <p:sp>
        <p:nvSpPr>
          <p:cNvPr id="8" name="矩形 7"/>
          <p:cNvSpPr/>
          <p:nvPr>
            <p:custDataLst>
              <p:tags r:id="rId15"/>
            </p:custDataLst>
          </p:nvPr>
        </p:nvSpPr>
        <p:spPr>
          <a:xfrm>
            <a:off x="6396990" y="2961640"/>
            <a:ext cx="2661285" cy="2676525"/>
          </a:xfrm>
          <a:prstGeom prst="rect">
            <a:avLst/>
          </a:prstGeom>
        </p:spPr>
        <p:txBody>
          <a:bodyPr wrap="square">
            <a:spAutoFit/>
            <a:scene3d>
              <a:camera prst="orthographicFront"/>
              <a:lightRig rig="threePt" dir="t"/>
            </a:scene3d>
            <a:sp3d contourW="12700"/>
          </a:bodyPr>
          <a:p>
            <a:pPr algn="ctr" fontAlgn="auto">
              <a:lnSpc>
                <a:spcPct val="150000"/>
              </a:lnSpc>
            </a:pPr>
            <a:r>
              <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2024年4月至2024年7月</a:t>
            </a:r>
            <a:endPar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a:p>
            <a:pPr algn="just" fontAlgn="auto">
              <a:lnSpc>
                <a:spcPct val="150000"/>
              </a:lnSpc>
            </a:pPr>
            <a:r>
              <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   完成</a:t>
            </a:r>
            <a:r>
              <a:rPr lang="en-US" altLang="zh-CN" sz="1600"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打击效果评估</a:t>
            </a:r>
            <a:r>
              <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的研究，开发基于SAR图像的打击效果评估系统，实现</a:t>
            </a:r>
            <a:r>
              <a:rPr lang="en-US" altLang="zh-CN" sz="1600"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图像配准、目标检测、变化检测和图像理解</a:t>
            </a:r>
            <a:r>
              <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等功能，收集和分析打击效果的相关数据。</a:t>
            </a:r>
            <a:endPar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p:txBody>
      </p:sp>
      <p:grpSp>
        <p:nvGrpSpPr>
          <p:cNvPr id="14" name="组合 13"/>
          <p:cNvGrpSpPr/>
          <p:nvPr/>
        </p:nvGrpSpPr>
        <p:grpSpPr>
          <a:xfrm>
            <a:off x="5401945" y="445135"/>
            <a:ext cx="1402080" cy="685165"/>
            <a:chOff x="8507" y="701"/>
            <a:chExt cx="2208" cy="1079"/>
          </a:xfrm>
        </p:grpSpPr>
        <p:grpSp>
          <p:nvGrpSpPr>
            <p:cNvPr id="15" name="组合 14"/>
            <p:cNvGrpSpPr/>
            <p:nvPr/>
          </p:nvGrpSpPr>
          <p:grpSpPr>
            <a:xfrm>
              <a:off x="8507" y="701"/>
              <a:ext cx="2208" cy="1079"/>
              <a:chOff x="12858" y="2350"/>
              <a:chExt cx="2208" cy="1079"/>
            </a:xfrm>
          </p:grpSpPr>
          <p:sp>
            <p:nvSpPr>
              <p:cNvPr id="16" name="文本框 6"/>
              <p:cNvSpPr txBox="1">
                <a:spLocks noChangeArrowheads="1"/>
              </p:cNvSpPr>
              <p:nvPr>
                <p:custDataLst>
                  <p:tags r:id="rId16"/>
                </p:custDataLst>
              </p:nvPr>
            </p:nvSpPr>
            <p:spPr bwMode="auto">
              <a:xfrm>
                <a:off x="12858" y="2350"/>
                <a:ext cx="2208"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400">
                    <a:solidFill>
                      <a:srgbClr val="586890"/>
                    </a:solidFill>
                    <a:latin typeface="汉仪雅酷黑 75W" panose="020B0804020202020204" charset="-122"/>
                    <a:ea typeface="汉仪雅酷黑 75W" panose="020B0804020202020204" charset="-122"/>
                    <a:sym typeface="+mn-ea"/>
                  </a:rPr>
                  <a:t>进度安排</a:t>
                </a:r>
                <a:endParaRPr lang="zh-CN" altLang="en-US" sz="2400">
                  <a:solidFill>
                    <a:srgbClr val="586890"/>
                  </a:solidFill>
                  <a:latin typeface="汉仪雅酷黑 75W" panose="020B0804020202020204" charset="-122"/>
                  <a:ea typeface="汉仪雅酷黑 75W" panose="020B0804020202020204" charset="-122"/>
                </a:endParaRPr>
              </a:p>
            </p:txBody>
          </p:sp>
          <p:sp>
            <p:nvSpPr>
              <p:cNvPr id="22" name="矩形 21"/>
              <p:cNvSpPr/>
              <p:nvPr>
                <p:custDataLst>
                  <p:tags r:id="rId17"/>
                </p:custDataLst>
              </p:nvPr>
            </p:nvSpPr>
            <p:spPr>
              <a:xfrm>
                <a:off x="13485" y="2975"/>
                <a:ext cx="1185" cy="454"/>
              </a:xfrm>
              <a:prstGeom prst="rect">
                <a:avLst/>
              </a:prstGeom>
            </p:spPr>
            <p:txBody>
              <a:bodyPr wrap="none">
                <a:noAutofit/>
              </a:bodyPr>
              <a:lstStyle/>
              <a:p>
                <a:pPr lvl="0" algn="l" fontAlgn="base">
                  <a:spcBef>
                    <a:spcPct val="0"/>
                  </a:spcBef>
                  <a:spcAft>
                    <a:spcPct val="0"/>
                  </a:spcAft>
                  <a:defRPr/>
                </a:pPr>
                <a:r>
                  <a:rPr lang="en-US" altLang="zh-CN" sz="1000">
                    <a:solidFill>
                      <a:srgbClr val="586890"/>
                    </a:solidFill>
                    <a:latin typeface="汉仪雅酷黑 75W" panose="020B0804020202020204" charset="-122"/>
                    <a:ea typeface="汉仪雅酷黑 75W" panose="020B0804020202020204" charset="-122"/>
                    <a:sym typeface="+mn-ea"/>
                  </a:rPr>
                  <a:t>Schedule</a:t>
                </a:r>
                <a:endParaRPr lang="en-US" altLang="zh-CN" sz="1000">
                  <a:solidFill>
                    <a:srgbClr val="586890"/>
                  </a:solidFill>
                  <a:latin typeface="汉仪雅酷黑 75W" panose="020B0804020202020204" charset="-122"/>
                  <a:ea typeface="汉仪雅酷黑 75W" panose="020B0804020202020204" charset="-122"/>
                </a:endParaRPr>
              </a:p>
            </p:txBody>
          </p:sp>
        </p:grpSp>
        <p:cxnSp>
          <p:nvCxnSpPr>
            <p:cNvPr id="23" name="直接连接符 22"/>
            <p:cNvCxnSpPr/>
            <p:nvPr>
              <p:custDataLst>
                <p:tags r:id="rId18"/>
              </p:custDataLst>
            </p:nvPr>
          </p:nvCxnSpPr>
          <p:spPr>
            <a:xfrm>
              <a:off x="9310" y="1780"/>
              <a:ext cx="645" cy="0"/>
            </a:xfrm>
            <a:prstGeom prst="line">
              <a:avLst/>
            </a:prstGeom>
            <a:ln w="28575">
              <a:solidFill>
                <a:srgbClr val="586890"/>
              </a:solidFill>
            </a:ln>
          </p:spPr>
          <p:style>
            <a:lnRef idx="1">
              <a:schemeClr val="accent1"/>
            </a:lnRef>
            <a:fillRef idx="0">
              <a:schemeClr val="accent1"/>
            </a:fillRef>
            <a:effectRef idx="0">
              <a:schemeClr val="accent1"/>
            </a:effectRef>
            <a:fontRef idx="minor">
              <a:schemeClr val="tx1"/>
            </a:fontRef>
          </p:style>
        </p:cxnSp>
      </p:grpSp>
      <p:pic>
        <p:nvPicPr>
          <p:cNvPr id="29" name="图片 28" descr="方框"/>
          <p:cNvPicPr>
            <a:picLocks noChangeAspect="1"/>
          </p:cNvPicPr>
          <p:nvPr>
            <p:custDataLst>
              <p:tags r:id="rId19"/>
            </p:custDataLst>
          </p:nvPr>
        </p:nvPicPr>
        <p:blipFill>
          <a:blip r:embed="rId8">
            <a:extLst>
              <a:ext uri="{96DAC541-7B7A-43D3-8B79-37D633B846F1}">
                <asvg:svgBlip xmlns:asvg="http://schemas.microsoft.com/office/drawing/2016/SVG/main" r:embed="rId9"/>
              </a:ext>
            </a:extLst>
          </a:blip>
          <a:stretch>
            <a:fillRect/>
          </a:stretch>
        </p:blipFill>
        <p:spPr>
          <a:xfrm>
            <a:off x="9142095" y="2894965"/>
            <a:ext cx="2893695" cy="2893695"/>
          </a:xfrm>
          <a:prstGeom prst="rect">
            <a:avLst/>
          </a:prstGeom>
        </p:spPr>
      </p:pic>
      <p:sp>
        <p:nvSpPr>
          <p:cNvPr id="4" name="矩形 3"/>
          <p:cNvSpPr/>
          <p:nvPr>
            <p:custDataLst>
              <p:tags r:id="rId20"/>
            </p:custDataLst>
          </p:nvPr>
        </p:nvSpPr>
        <p:spPr>
          <a:xfrm>
            <a:off x="9277985" y="2961640"/>
            <a:ext cx="2548255" cy="2946400"/>
          </a:xfrm>
          <a:prstGeom prst="rect">
            <a:avLst/>
          </a:prstGeom>
        </p:spPr>
        <p:txBody>
          <a:bodyPr wrap="square">
            <a:noAutofit/>
            <a:scene3d>
              <a:camera prst="orthographicFront"/>
              <a:lightRig rig="threePt" dir="t"/>
            </a:scene3d>
            <a:sp3d contourW="12700"/>
          </a:bodyPr>
          <a:p>
            <a:pPr algn="just" fontAlgn="auto">
              <a:lnSpc>
                <a:spcPct val="150000"/>
              </a:lnSpc>
            </a:pPr>
            <a:r>
              <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  2024年7月至2024年9月               完成研究的</a:t>
            </a:r>
            <a:r>
              <a:rPr lang="en-US" altLang="zh-CN" sz="1600"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总结和报告</a:t>
            </a:r>
            <a:r>
              <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，对研究的结果和结论进行</a:t>
            </a:r>
            <a:r>
              <a:rPr lang="en-US" altLang="zh-CN" sz="1600"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整理和分析</a:t>
            </a:r>
            <a:r>
              <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，撰写研究</a:t>
            </a:r>
            <a:r>
              <a:rPr lang="en-US" altLang="zh-CN" sz="1600"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报告和论文</a:t>
            </a:r>
            <a:r>
              <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，进行研究的展示和交流。</a:t>
            </a:r>
            <a:endParaRPr lang="en-US" altLang="zh-CN" sz="16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par>
    </p:tnLst>
    <p:bldLst>
      <p:bldP spid="24" grpId="0" bldLvl="0" animBg="1"/>
      <p:bldP spid="52" grpId="0" bldLvl="0" animBg="1"/>
      <p:bldP spid="61" grpId="0" bldLvl="0" animBg="1"/>
      <p:bldP spid="28"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1"/>
            </p:custDataLst>
          </p:nvPr>
        </p:nvSpPr>
        <p:spPr>
          <a:xfrm>
            <a:off x="0" y="4039870"/>
            <a:ext cx="12192635" cy="2814955"/>
          </a:xfrm>
          <a:prstGeom prst="rect">
            <a:avLst/>
          </a:prstGeom>
          <a:solidFill>
            <a:srgbClr val="58689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custDataLst>
              <p:tags r:id="rId2"/>
            </p:custDataLst>
          </p:nvPr>
        </p:nvSpPr>
        <p:spPr>
          <a:xfrm>
            <a:off x="193040" y="191770"/>
            <a:ext cx="11806555" cy="6474460"/>
          </a:xfrm>
          <a:prstGeom prst="rect">
            <a:avLst/>
          </a:prstGeom>
          <a:solidFill>
            <a:schemeClr val="bg1"/>
          </a:solidFill>
          <a:ln>
            <a:noFill/>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grpSp>
        <p:nvGrpSpPr>
          <p:cNvPr id="6" name="组合 5"/>
          <p:cNvGrpSpPr/>
          <p:nvPr>
            <p:custDataLst>
              <p:tags r:id="rId3"/>
            </p:custDataLst>
          </p:nvPr>
        </p:nvGrpSpPr>
        <p:grpSpPr>
          <a:xfrm>
            <a:off x="1574800" y="3712210"/>
            <a:ext cx="4462145" cy="1140460"/>
            <a:chOff x="2206" y="3815"/>
            <a:chExt cx="7023" cy="1796"/>
          </a:xfrm>
        </p:grpSpPr>
        <p:sp>
          <p:nvSpPr>
            <p:cNvPr id="46" name="Text Placeholder 7"/>
            <p:cNvSpPr txBox="1"/>
            <p:nvPr>
              <p:custDataLst>
                <p:tags r:id="rId4"/>
              </p:custDataLst>
            </p:nvPr>
          </p:nvSpPr>
          <p:spPr>
            <a:xfrm>
              <a:off x="2341" y="3815"/>
              <a:ext cx="3866" cy="903"/>
            </a:xfrm>
            <a:prstGeom prst="rect">
              <a:avLst/>
            </a:prstGeom>
          </p:spPr>
          <p:txBody>
            <a:bodyPr vert="horz" lIns="0" tIns="103841" rIns="0" bIns="103841"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2000" b="0" noProof="0" dirty="0">
                  <a:ln>
                    <a:noFill/>
                  </a:ln>
                  <a:solidFill>
                    <a:schemeClr val="bg1"/>
                  </a:solidFill>
                  <a:effectLst/>
                  <a:uLnTx/>
                  <a:uFillTx/>
                  <a:latin typeface="汉仪润圆-65简" panose="00020600040101010101" charset="-122"/>
                  <a:ea typeface="汉仪润圆-65简" panose="00020600040101010101" charset="-122"/>
                  <a:cs typeface="+mn-cs"/>
                  <a:sym typeface="+mn-ea"/>
                </a:rPr>
                <a:t>添加小标题</a:t>
              </a:r>
              <a:endParaRPr lang="zh-CN" altLang="en-US" sz="2000" b="0" dirty="0">
                <a:solidFill>
                  <a:schemeClr val="bg1"/>
                </a:solidFill>
                <a:latin typeface="汉仪润圆-65简" panose="00020600040101010101" charset="-122"/>
                <a:ea typeface="汉仪润圆-65简" panose="00020600040101010101" charset="-122"/>
                <a:cs typeface="+mn-ea"/>
                <a:sym typeface="+mn-lt"/>
              </a:endParaRPr>
            </a:p>
          </p:txBody>
        </p:sp>
        <p:sp>
          <p:nvSpPr>
            <p:cNvPr id="26" name="矩形 25"/>
            <p:cNvSpPr/>
            <p:nvPr>
              <p:custDataLst>
                <p:tags r:id="rId5"/>
              </p:custDataLst>
            </p:nvPr>
          </p:nvSpPr>
          <p:spPr>
            <a:xfrm>
              <a:off x="2206" y="4522"/>
              <a:ext cx="7023" cy="1089"/>
            </a:xfrm>
            <a:prstGeom prst="rect">
              <a:avLst/>
            </a:prstGeom>
            <a:noFill/>
          </p:spPr>
          <p:txBody>
            <a:bodyPr wrap="square" rtlCol="0">
              <a:spAutoFit/>
            </a:bodyPr>
            <a:lstStyle/>
            <a:p>
              <a:pPr fontAlgn="auto">
                <a:lnSpc>
                  <a:spcPct val="150000"/>
                </a:lnSpc>
              </a:pPr>
              <a:r>
                <a:rPr lang="zh-CN" altLang="en-US" sz="1300" dirty="0">
                  <a:solidFill>
                    <a:schemeClr val="bg1"/>
                  </a:solidFill>
                  <a:latin typeface="汉仪润圆-65简" panose="00020600040101010101" charset="-122"/>
                  <a:ea typeface="汉仪润圆-65简" panose="00020600040101010101" charset="-122"/>
                  <a:cs typeface="Lato Regular"/>
                  <a:sym typeface="+mn-ea"/>
                </a:rPr>
                <a:t>单击此处输入你的正文，文字是您思想的提炼，为了最终演示发布的良好效果，请尽量言简意赅的阐述观点。</a:t>
              </a:r>
              <a:endParaRPr lang="zh-CN" altLang="en-US" sz="1300" dirty="0">
                <a:solidFill>
                  <a:schemeClr val="bg1"/>
                </a:solidFill>
                <a:latin typeface="汉仪润圆-65简" panose="00020600040101010101" charset="-122"/>
                <a:ea typeface="汉仪润圆-65简" panose="00020600040101010101" charset="-122"/>
                <a:cs typeface="汉仪润圆-65简" panose="00020600040101010101" charset="-122"/>
                <a:sym typeface="Arial" panose="020B0604020202020204" pitchFamily="34" charset="0"/>
              </a:endParaRPr>
            </a:p>
          </p:txBody>
        </p:sp>
      </p:grpSp>
      <p:grpSp>
        <p:nvGrpSpPr>
          <p:cNvPr id="8" name="组合 7"/>
          <p:cNvGrpSpPr/>
          <p:nvPr/>
        </p:nvGrpSpPr>
        <p:grpSpPr>
          <a:xfrm>
            <a:off x="5401945" y="445135"/>
            <a:ext cx="1635125" cy="685165"/>
            <a:chOff x="8507" y="701"/>
            <a:chExt cx="2575" cy="1079"/>
          </a:xfrm>
        </p:grpSpPr>
        <p:grpSp>
          <p:nvGrpSpPr>
            <p:cNvPr id="29" name="组合 28"/>
            <p:cNvGrpSpPr/>
            <p:nvPr/>
          </p:nvGrpSpPr>
          <p:grpSpPr>
            <a:xfrm>
              <a:off x="8507" y="701"/>
              <a:ext cx="2575" cy="1011"/>
              <a:chOff x="12858" y="2350"/>
              <a:chExt cx="2575" cy="1011"/>
            </a:xfrm>
          </p:grpSpPr>
          <p:sp>
            <p:nvSpPr>
              <p:cNvPr id="30" name="文本框 6"/>
              <p:cNvSpPr txBox="1">
                <a:spLocks noChangeArrowheads="1"/>
              </p:cNvSpPr>
              <p:nvPr>
                <p:custDataLst>
                  <p:tags r:id="rId6"/>
                </p:custDataLst>
              </p:nvPr>
            </p:nvSpPr>
            <p:spPr bwMode="auto">
              <a:xfrm>
                <a:off x="12858" y="2350"/>
                <a:ext cx="2575"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400">
                    <a:solidFill>
                      <a:srgbClr val="586890"/>
                    </a:solidFill>
                    <a:latin typeface="汉仪雅酷黑 75W" panose="020B0804020202020204" charset="-122"/>
                    <a:ea typeface="汉仪雅酷黑 75W" panose="020B0804020202020204" charset="-122"/>
                  </a:rPr>
                  <a:t>预期成果</a:t>
                </a:r>
                <a:endParaRPr lang="zh-CN" altLang="en-US" sz="2400">
                  <a:solidFill>
                    <a:srgbClr val="586890"/>
                  </a:solidFill>
                  <a:latin typeface="汉仪雅酷黑 75W" panose="020B0804020202020204" charset="-122"/>
                  <a:ea typeface="汉仪雅酷黑 75W" panose="020B0804020202020204" charset="-122"/>
                </a:endParaRPr>
              </a:p>
            </p:txBody>
          </p:sp>
          <p:sp>
            <p:nvSpPr>
              <p:cNvPr id="31" name="矩形 30"/>
              <p:cNvSpPr/>
              <p:nvPr>
                <p:custDataLst>
                  <p:tags r:id="rId7"/>
                </p:custDataLst>
              </p:nvPr>
            </p:nvSpPr>
            <p:spPr>
              <a:xfrm>
                <a:off x="13212" y="2975"/>
                <a:ext cx="1940" cy="386"/>
              </a:xfrm>
              <a:prstGeom prst="rect">
                <a:avLst/>
              </a:prstGeom>
            </p:spPr>
            <p:txBody>
              <a:bodyPr wrap="none">
                <a:spAutoFit/>
              </a:bodyPr>
              <a:lstStyle/>
              <a:p>
                <a:pPr lvl="0" algn="l" fontAlgn="base">
                  <a:spcBef>
                    <a:spcPct val="0"/>
                  </a:spcBef>
                  <a:spcAft>
                    <a:spcPct val="0"/>
                  </a:spcAft>
                  <a:defRPr/>
                </a:pPr>
                <a:r>
                  <a:rPr lang="en-US" altLang="zh-CN" sz="1000">
                    <a:solidFill>
                      <a:srgbClr val="586890"/>
                    </a:solidFill>
                    <a:latin typeface="汉仪雅酷黑 75W" panose="020B0804020202020204" charset="-122"/>
                    <a:ea typeface="汉仪雅酷黑 75W" panose="020B0804020202020204" charset="-122"/>
                    <a:sym typeface="+mn-ea"/>
                  </a:rPr>
                  <a:t>expected results</a:t>
                </a:r>
                <a:endParaRPr lang="en-US" altLang="zh-CN" sz="1000">
                  <a:solidFill>
                    <a:srgbClr val="586890"/>
                  </a:solidFill>
                  <a:latin typeface="汉仪雅酷黑 75W" panose="020B0804020202020204" charset="-122"/>
                  <a:ea typeface="汉仪雅酷黑 75W" panose="020B0804020202020204" charset="-122"/>
                </a:endParaRPr>
              </a:p>
            </p:txBody>
          </p:sp>
        </p:grpSp>
        <p:cxnSp>
          <p:nvCxnSpPr>
            <p:cNvPr id="10" name="直接连接符 9"/>
            <p:cNvCxnSpPr/>
            <p:nvPr>
              <p:custDataLst>
                <p:tags r:id="rId8"/>
              </p:custDataLst>
            </p:nvPr>
          </p:nvCxnSpPr>
          <p:spPr>
            <a:xfrm>
              <a:off x="9310" y="1780"/>
              <a:ext cx="645" cy="0"/>
            </a:xfrm>
            <a:prstGeom prst="line">
              <a:avLst/>
            </a:prstGeom>
            <a:ln w="28575">
              <a:solidFill>
                <a:srgbClr val="586890"/>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custDataLst>
              <p:tags r:id="rId9"/>
            </p:custDataLst>
          </p:nvPr>
        </p:nvSpPr>
        <p:spPr>
          <a:xfrm>
            <a:off x="1574800" y="1546860"/>
            <a:ext cx="9335770" cy="3917950"/>
          </a:xfrm>
          <a:prstGeom prst="rect">
            <a:avLst/>
          </a:prstGeom>
          <a:noFill/>
        </p:spPr>
        <p:txBody>
          <a:bodyPr wrap="square" rtlCol="0">
            <a:noAutofit/>
          </a:bodyPr>
          <a:lstStyle/>
          <a:p>
            <a:pPr algn="l" fontAlgn="auto">
              <a:lnSpc>
                <a:spcPct val="150000"/>
              </a:lnSpc>
              <a:buClrTx/>
              <a:buSzTx/>
              <a:buNone/>
            </a:pPr>
            <a:r>
              <a:rPr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1</a:t>
            </a:r>
            <a:r>
              <a:rPr 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a:t>
            </a:r>
            <a:r>
              <a:rPr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目标毁伤效果的仿真模型</a:t>
            </a:r>
            <a:r>
              <a:rPr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，能够模拟不同类型和强度的打击对目标结构和材料的影响，生成打击效果后的光学图像和SAR图像。</a:t>
            </a:r>
            <a:endParaRPr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a:p>
            <a:pPr algn="l" fontAlgn="auto">
              <a:lnSpc>
                <a:spcPct val="150000"/>
              </a:lnSpc>
              <a:buClrTx/>
              <a:buSzTx/>
              <a:buNone/>
            </a:pPr>
            <a:endParaRPr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a:p>
            <a:pPr algn="l" fontAlgn="auto">
              <a:lnSpc>
                <a:spcPct val="150000"/>
              </a:lnSpc>
              <a:buClrTx/>
              <a:buSzTx/>
              <a:buNone/>
            </a:pPr>
            <a:r>
              <a:rPr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2</a:t>
            </a:r>
            <a:r>
              <a:rPr 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a:t>
            </a:r>
            <a:r>
              <a:rPr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基于SAR图像的打击效果评估系统</a:t>
            </a:r>
            <a:r>
              <a:rPr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，能够通过图像处理方法实现对打击效果的评估，输出打击效果的等级、影响因素和改进建议等信息。</a:t>
            </a:r>
            <a:endParaRPr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a:p>
            <a:pPr algn="l" fontAlgn="auto">
              <a:lnSpc>
                <a:spcPct val="150000"/>
              </a:lnSpc>
              <a:buClrTx/>
              <a:buSzTx/>
              <a:buNone/>
            </a:pPr>
            <a:endParaRPr 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a:p>
            <a:pPr algn="l" fontAlgn="auto">
              <a:lnSpc>
                <a:spcPct val="150000"/>
              </a:lnSpc>
              <a:buClrTx/>
              <a:buSzTx/>
              <a:buNone/>
            </a:pPr>
            <a:r>
              <a:rPr 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3</a:t>
            </a: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a:t>
            </a:r>
            <a:r>
              <a:rPr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研究报告和论文</a:t>
            </a:r>
            <a:r>
              <a:rPr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，阐述本研究的目的、问题、假设、方法、方案、结果、结论和贡献，以及研究的创新性和价值。</a:t>
            </a:r>
            <a:endParaRPr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1"/>
            </p:custDataLst>
          </p:nvPr>
        </p:nvSpPr>
        <p:spPr>
          <a:xfrm>
            <a:off x="0" y="4039870"/>
            <a:ext cx="12192635" cy="2814955"/>
          </a:xfrm>
          <a:prstGeom prst="rect">
            <a:avLst/>
          </a:prstGeom>
          <a:solidFill>
            <a:srgbClr val="58689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custDataLst>
              <p:tags r:id="rId2"/>
            </p:custDataLst>
          </p:nvPr>
        </p:nvSpPr>
        <p:spPr>
          <a:xfrm>
            <a:off x="193040" y="191770"/>
            <a:ext cx="11806555" cy="6474460"/>
          </a:xfrm>
          <a:prstGeom prst="rect">
            <a:avLst/>
          </a:prstGeom>
          <a:solidFill>
            <a:schemeClr val="bg1"/>
          </a:solidFill>
          <a:ln>
            <a:noFill/>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grpSp>
        <p:nvGrpSpPr>
          <p:cNvPr id="6" name="组合 5"/>
          <p:cNvGrpSpPr/>
          <p:nvPr>
            <p:custDataLst>
              <p:tags r:id="rId3"/>
            </p:custDataLst>
          </p:nvPr>
        </p:nvGrpSpPr>
        <p:grpSpPr>
          <a:xfrm>
            <a:off x="1574800" y="3712210"/>
            <a:ext cx="4462145" cy="1140460"/>
            <a:chOff x="2206" y="3815"/>
            <a:chExt cx="7023" cy="1796"/>
          </a:xfrm>
        </p:grpSpPr>
        <p:sp>
          <p:nvSpPr>
            <p:cNvPr id="46" name="Text Placeholder 7"/>
            <p:cNvSpPr txBox="1"/>
            <p:nvPr>
              <p:custDataLst>
                <p:tags r:id="rId4"/>
              </p:custDataLst>
            </p:nvPr>
          </p:nvSpPr>
          <p:spPr>
            <a:xfrm>
              <a:off x="2341" y="3815"/>
              <a:ext cx="3866" cy="903"/>
            </a:xfrm>
            <a:prstGeom prst="rect">
              <a:avLst/>
            </a:prstGeom>
          </p:spPr>
          <p:txBody>
            <a:bodyPr vert="horz" lIns="0" tIns="103841" rIns="0" bIns="103841"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2000" b="0" noProof="0" dirty="0">
                  <a:ln>
                    <a:noFill/>
                  </a:ln>
                  <a:solidFill>
                    <a:schemeClr val="bg1"/>
                  </a:solidFill>
                  <a:effectLst/>
                  <a:uLnTx/>
                  <a:uFillTx/>
                  <a:latin typeface="汉仪润圆-65简" panose="00020600040101010101" charset="-122"/>
                  <a:ea typeface="汉仪润圆-65简" panose="00020600040101010101" charset="-122"/>
                  <a:cs typeface="+mn-cs"/>
                  <a:sym typeface="+mn-ea"/>
                </a:rPr>
                <a:t>添加小标题</a:t>
              </a:r>
              <a:endParaRPr lang="zh-CN" altLang="en-US" sz="2000" b="0" dirty="0">
                <a:solidFill>
                  <a:schemeClr val="bg1"/>
                </a:solidFill>
                <a:latin typeface="汉仪润圆-65简" panose="00020600040101010101" charset="-122"/>
                <a:ea typeface="汉仪润圆-65简" panose="00020600040101010101" charset="-122"/>
                <a:cs typeface="+mn-ea"/>
                <a:sym typeface="+mn-lt"/>
              </a:endParaRPr>
            </a:p>
          </p:txBody>
        </p:sp>
        <p:sp>
          <p:nvSpPr>
            <p:cNvPr id="26" name="矩形 25"/>
            <p:cNvSpPr/>
            <p:nvPr>
              <p:custDataLst>
                <p:tags r:id="rId5"/>
              </p:custDataLst>
            </p:nvPr>
          </p:nvSpPr>
          <p:spPr>
            <a:xfrm>
              <a:off x="2206" y="4522"/>
              <a:ext cx="7023" cy="1089"/>
            </a:xfrm>
            <a:prstGeom prst="rect">
              <a:avLst/>
            </a:prstGeom>
            <a:noFill/>
          </p:spPr>
          <p:txBody>
            <a:bodyPr wrap="square" rtlCol="0">
              <a:spAutoFit/>
            </a:bodyPr>
            <a:lstStyle/>
            <a:p>
              <a:pPr fontAlgn="auto">
                <a:lnSpc>
                  <a:spcPct val="150000"/>
                </a:lnSpc>
              </a:pPr>
              <a:r>
                <a:rPr lang="zh-CN" altLang="en-US" sz="1300" dirty="0">
                  <a:solidFill>
                    <a:schemeClr val="bg1"/>
                  </a:solidFill>
                  <a:latin typeface="汉仪润圆-65简" panose="00020600040101010101" charset="-122"/>
                  <a:ea typeface="汉仪润圆-65简" panose="00020600040101010101" charset="-122"/>
                  <a:cs typeface="Lato Regular"/>
                  <a:sym typeface="+mn-ea"/>
                </a:rPr>
                <a:t>单击此处输入你的正文，文字是您思想的提炼，为了最终演示发布的良好效果，请尽量言简意赅的阐述观点。</a:t>
              </a:r>
              <a:endParaRPr lang="zh-CN" altLang="en-US" sz="1300" dirty="0">
                <a:solidFill>
                  <a:schemeClr val="bg1"/>
                </a:solidFill>
                <a:latin typeface="汉仪润圆-65简" panose="00020600040101010101" charset="-122"/>
                <a:ea typeface="汉仪润圆-65简" panose="00020600040101010101" charset="-122"/>
                <a:cs typeface="汉仪润圆-65简" panose="00020600040101010101" charset="-122"/>
                <a:sym typeface="Arial" panose="020B0604020202020204" pitchFamily="34" charset="0"/>
              </a:endParaRPr>
            </a:p>
          </p:txBody>
        </p:sp>
      </p:grpSp>
      <p:grpSp>
        <p:nvGrpSpPr>
          <p:cNvPr id="8" name="组合 7"/>
          <p:cNvGrpSpPr/>
          <p:nvPr/>
        </p:nvGrpSpPr>
        <p:grpSpPr>
          <a:xfrm>
            <a:off x="5217160" y="445135"/>
            <a:ext cx="1635125" cy="685165"/>
            <a:chOff x="8507" y="701"/>
            <a:chExt cx="2575" cy="1079"/>
          </a:xfrm>
        </p:grpSpPr>
        <p:grpSp>
          <p:nvGrpSpPr>
            <p:cNvPr id="29" name="组合 28"/>
            <p:cNvGrpSpPr/>
            <p:nvPr/>
          </p:nvGrpSpPr>
          <p:grpSpPr>
            <a:xfrm>
              <a:off x="8507" y="701"/>
              <a:ext cx="2575" cy="1011"/>
              <a:chOff x="12858" y="2350"/>
              <a:chExt cx="2575" cy="1011"/>
            </a:xfrm>
          </p:grpSpPr>
          <p:sp>
            <p:nvSpPr>
              <p:cNvPr id="30" name="文本框 6"/>
              <p:cNvSpPr txBox="1">
                <a:spLocks noChangeArrowheads="1"/>
              </p:cNvSpPr>
              <p:nvPr>
                <p:custDataLst>
                  <p:tags r:id="rId6"/>
                </p:custDataLst>
              </p:nvPr>
            </p:nvSpPr>
            <p:spPr bwMode="auto">
              <a:xfrm>
                <a:off x="12858" y="2350"/>
                <a:ext cx="2575"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400">
                    <a:solidFill>
                      <a:srgbClr val="586890"/>
                    </a:solidFill>
                    <a:latin typeface="汉仪雅酷黑 75W" panose="020B0804020202020204" charset="-122"/>
                    <a:ea typeface="汉仪雅酷黑 75W" panose="020B0804020202020204" charset="-122"/>
                  </a:rPr>
                  <a:t>当前进展</a:t>
                </a:r>
                <a:endParaRPr lang="zh-CN" altLang="en-US" sz="2400">
                  <a:solidFill>
                    <a:srgbClr val="586890"/>
                  </a:solidFill>
                  <a:latin typeface="汉仪雅酷黑 75W" panose="020B0804020202020204" charset="-122"/>
                  <a:ea typeface="汉仪雅酷黑 75W" panose="020B0804020202020204" charset="-122"/>
                </a:endParaRPr>
              </a:p>
            </p:txBody>
          </p:sp>
          <p:sp>
            <p:nvSpPr>
              <p:cNvPr id="31" name="矩形 30"/>
              <p:cNvSpPr/>
              <p:nvPr>
                <p:custDataLst>
                  <p:tags r:id="rId7"/>
                </p:custDataLst>
              </p:nvPr>
            </p:nvSpPr>
            <p:spPr>
              <a:xfrm>
                <a:off x="13212" y="2975"/>
                <a:ext cx="1625" cy="386"/>
              </a:xfrm>
              <a:prstGeom prst="rect">
                <a:avLst/>
              </a:prstGeom>
            </p:spPr>
            <p:txBody>
              <a:bodyPr wrap="none">
                <a:spAutoFit/>
              </a:bodyPr>
              <a:lstStyle/>
              <a:p>
                <a:pPr lvl="0" algn="l" fontAlgn="base">
                  <a:spcBef>
                    <a:spcPct val="0"/>
                  </a:spcBef>
                  <a:spcAft>
                    <a:spcPct val="0"/>
                  </a:spcAft>
                  <a:defRPr/>
                </a:pPr>
                <a:r>
                  <a:rPr lang="en-US" altLang="zh-CN" sz="1000">
                    <a:solidFill>
                      <a:srgbClr val="586890"/>
                    </a:solidFill>
                    <a:latin typeface="汉仪雅酷黑 75W" panose="020B0804020202020204" charset="-122"/>
                    <a:ea typeface="汉仪雅酷黑 75W" panose="020B0804020202020204" charset="-122"/>
                    <a:sym typeface="+mn-ea"/>
                  </a:rPr>
                  <a:t>now progress</a:t>
                </a:r>
                <a:endParaRPr lang="en-US" altLang="zh-CN" sz="1000">
                  <a:solidFill>
                    <a:srgbClr val="586890"/>
                  </a:solidFill>
                  <a:latin typeface="汉仪雅酷黑 75W" panose="020B0804020202020204" charset="-122"/>
                  <a:ea typeface="汉仪雅酷黑 75W" panose="020B0804020202020204" charset="-122"/>
                </a:endParaRPr>
              </a:p>
            </p:txBody>
          </p:sp>
        </p:grpSp>
        <p:cxnSp>
          <p:nvCxnSpPr>
            <p:cNvPr id="10" name="直接连接符 9"/>
            <p:cNvCxnSpPr/>
            <p:nvPr>
              <p:custDataLst>
                <p:tags r:id="rId8"/>
              </p:custDataLst>
            </p:nvPr>
          </p:nvCxnSpPr>
          <p:spPr>
            <a:xfrm>
              <a:off x="9310" y="1780"/>
              <a:ext cx="645" cy="0"/>
            </a:xfrm>
            <a:prstGeom prst="line">
              <a:avLst/>
            </a:prstGeom>
            <a:ln w="28575">
              <a:solidFill>
                <a:srgbClr val="586890"/>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custDataLst>
              <p:tags r:id="rId9"/>
            </p:custDataLst>
          </p:nvPr>
        </p:nvSpPr>
        <p:spPr>
          <a:xfrm>
            <a:off x="1574800" y="1546860"/>
            <a:ext cx="9335770" cy="3917950"/>
          </a:xfrm>
          <a:prstGeom prst="rect">
            <a:avLst/>
          </a:prstGeom>
          <a:noFill/>
        </p:spPr>
        <p:txBody>
          <a:bodyPr wrap="square" rtlCol="0">
            <a:noAutofit/>
          </a:bodyPr>
          <a:lstStyle/>
          <a:p>
            <a:pPr algn="l" fontAlgn="auto">
              <a:lnSpc>
                <a:spcPct val="150000"/>
              </a:lnSpc>
              <a:buClrTx/>
              <a:buSzTx/>
              <a:buNone/>
            </a:pPr>
            <a:endParaRPr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p:txBody>
      </p:sp>
      <p:pic>
        <p:nvPicPr>
          <p:cNvPr id="2" name="图片 1" descr="截图20240412195137"/>
          <p:cNvPicPr>
            <a:picLocks noChangeAspect="1"/>
          </p:cNvPicPr>
          <p:nvPr/>
        </p:nvPicPr>
        <p:blipFill>
          <a:blip r:embed="rId10"/>
          <a:srcRect r="2014"/>
          <a:stretch>
            <a:fillRect/>
          </a:stretch>
        </p:blipFill>
        <p:spPr>
          <a:xfrm>
            <a:off x="639445" y="1488440"/>
            <a:ext cx="6332220" cy="4326890"/>
          </a:xfrm>
          <a:prstGeom prst="rect">
            <a:avLst/>
          </a:prstGeom>
        </p:spPr>
      </p:pic>
      <p:sp>
        <p:nvSpPr>
          <p:cNvPr id="3" name="矩形 2"/>
          <p:cNvSpPr/>
          <p:nvPr>
            <p:custDataLst>
              <p:tags r:id="rId11"/>
            </p:custDataLst>
          </p:nvPr>
        </p:nvSpPr>
        <p:spPr>
          <a:xfrm>
            <a:off x="8204200" y="1940560"/>
            <a:ext cx="2833370" cy="3651250"/>
          </a:xfrm>
          <a:prstGeom prst="rect">
            <a:avLst/>
          </a:prstGeom>
          <a:noFill/>
        </p:spPr>
        <p:txBody>
          <a:bodyPr wrap="square" rtlCol="0">
            <a:noAutofit/>
          </a:bodyPr>
          <a:p>
            <a:pPr algn="l" fontAlgn="auto">
              <a:lnSpc>
                <a:spcPct val="150000"/>
              </a:lnSpc>
              <a:buClrTx/>
              <a:buSzTx/>
              <a:buNone/>
            </a:pPr>
            <a:endParaRPr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p:txBody>
      </p:sp>
      <p:sp>
        <p:nvSpPr>
          <p:cNvPr id="5" name="文本框 4"/>
          <p:cNvSpPr txBox="1"/>
          <p:nvPr/>
        </p:nvSpPr>
        <p:spPr>
          <a:xfrm>
            <a:off x="7635875" y="2362200"/>
            <a:ext cx="3970020" cy="3229610"/>
          </a:xfrm>
          <a:prstGeom prst="rect">
            <a:avLst/>
          </a:prstGeom>
          <a:noFill/>
        </p:spPr>
        <p:txBody>
          <a:bodyPr wrap="square" rtlCol="0">
            <a:noAutofit/>
          </a:bodyPr>
          <a:p>
            <a:r>
              <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 1. 完成研究的文献综述，梳理打击效果评估的相关理论和方法，确定研究的目的、问题和假设，制定研究的设计和方案。</a:t>
            </a:r>
            <a:endPar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a:p>
            <a:r>
              <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   </a:t>
            </a:r>
            <a:endPar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a:p>
            <a:r>
              <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 2. 完成</a:t>
            </a:r>
            <a:r>
              <a:rPr lang="en-US" altLang="zh-CN"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打击效果仿真</a:t>
            </a:r>
            <a:r>
              <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的研究，</a:t>
            </a: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通过</a:t>
            </a:r>
            <a:r>
              <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Python建立目标毁伤效果的</a:t>
            </a:r>
            <a:r>
              <a:rPr lang="en-US" altLang="zh-CN"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仿真</a:t>
            </a:r>
            <a:r>
              <a:rPr lang="zh-CN" altLang="en-US"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的数学</a:t>
            </a:r>
            <a:r>
              <a:rPr lang="en-US" altLang="zh-CN"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模型</a:t>
            </a:r>
            <a:r>
              <a:rPr lang="zh-CN" altLang="en-US"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a:t>
            </a:r>
            <a:endParaRPr lang="zh-CN" altLang="en-US"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1493520"/>
            <a:ext cx="12192000" cy="3361690"/>
          </a:xfrm>
          <a:prstGeom prst="rect">
            <a:avLst/>
          </a:prstGeom>
          <a:solidFill>
            <a:srgbClr val="58689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custDataLst>
              <p:tags r:id="rId2"/>
            </p:custDataLst>
          </p:nvPr>
        </p:nvSpPr>
        <p:spPr>
          <a:xfrm>
            <a:off x="230505" y="298450"/>
            <a:ext cx="11720830" cy="6337935"/>
          </a:xfrm>
          <a:prstGeom prst="roundRect">
            <a:avLst>
              <a:gd name="adj" fmla="val 1568"/>
            </a:avLst>
          </a:prstGeom>
          <a:solidFill>
            <a:schemeClr val="bg1"/>
          </a:solidFill>
          <a:ln>
            <a:noFill/>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bwMode="auto">
          <a:xfrm>
            <a:off x="2765599" y="2527578"/>
            <a:ext cx="7040880" cy="1938020"/>
          </a:xfrm>
          <a:prstGeom prst="rect">
            <a:avLst/>
          </a:prstGeom>
          <a:noFill/>
        </p:spPr>
        <p:txBody>
          <a:bodyPr wrap="none">
            <a:spAutoFit/>
          </a:bodyPr>
          <a:lstStyle/>
          <a:p>
            <a:pPr algn="ctr">
              <a:defRPr/>
            </a:pPr>
            <a:r>
              <a:rPr lang="zh-CN" altLang="en-US" sz="6000">
                <a:solidFill>
                  <a:srgbClr val="586890"/>
                </a:solidFill>
                <a:latin typeface="汉仪雅酷黑 75W" panose="020B0804020202020204" charset="-122"/>
                <a:ea typeface="汉仪雅酷黑 75W" panose="020B0804020202020204" charset="-122"/>
                <a:sym typeface="+mn-ea"/>
              </a:rPr>
              <a:t>项目经费及任务分配</a:t>
            </a:r>
            <a:endParaRPr lang="zh-CN" altLang="en-US" sz="6000">
              <a:solidFill>
                <a:srgbClr val="586890"/>
              </a:solidFill>
              <a:latin typeface="汉仪雅酷黑 75W" panose="020B0804020202020204" charset="-122"/>
              <a:ea typeface="汉仪雅酷黑 75W" panose="020B0804020202020204" charset="-122"/>
            </a:endParaRPr>
          </a:p>
          <a:p>
            <a:pPr algn="ctr">
              <a:defRPr/>
            </a:pPr>
            <a:endParaRPr lang="zh-CN" altLang="en-US" sz="6000" kern="100">
              <a:solidFill>
                <a:srgbClr val="586890"/>
              </a:solidFill>
              <a:latin typeface="汉仪雅酷黑 75W" panose="020B0804020202020204" charset="-122"/>
              <a:ea typeface="汉仪雅酷黑 75W" panose="020B0804020202020204" charset="-122"/>
              <a:cs typeface="Times New Roman" panose="02020603050405020304" charset="0"/>
            </a:endParaRPr>
          </a:p>
        </p:txBody>
      </p:sp>
      <p:sp>
        <p:nvSpPr>
          <p:cNvPr id="47" name="矩形 46"/>
          <p:cNvSpPr/>
          <p:nvPr/>
        </p:nvSpPr>
        <p:spPr>
          <a:xfrm>
            <a:off x="4301490" y="3526790"/>
            <a:ext cx="4455160" cy="521970"/>
          </a:xfrm>
          <a:prstGeom prst="rect">
            <a:avLst/>
          </a:prstGeom>
        </p:spPr>
        <p:txBody>
          <a:bodyPr wrap="square">
            <a:spAutoFit/>
          </a:bodyPr>
          <a:lstStyle/>
          <a:p>
            <a:pPr lvl="0" algn="l" fontAlgn="base">
              <a:spcBef>
                <a:spcPct val="0"/>
              </a:spcBef>
              <a:spcAft>
                <a:spcPct val="0"/>
              </a:spcAft>
              <a:defRPr/>
            </a:pPr>
            <a:r>
              <a:rPr lang="en-US" altLang="zh-CN" sz="1400">
                <a:solidFill>
                  <a:srgbClr val="586890"/>
                </a:solidFill>
                <a:latin typeface="汉仪雅酷黑 75W" panose="020B0804020202020204" charset="-122"/>
                <a:ea typeface="汉仪雅酷黑 75W" panose="020B0804020202020204" charset="-122"/>
                <a:sym typeface="+mn-ea"/>
              </a:rPr>
              <a:t>Project funding utilization and tasks allocations</a:t>
            </a:r>
            <a:endParaRPr lang="en-US" altLang="zh-CN" sz="1400">
              <a:solidFill>
                <a:srgbClr val="586890"/>
              </a:solidFill>
              <a:latin typeface="汉仪雅酷黑 75W" panose="020B0804020202020204" charset="-122"/>
              <a:ea typeface="汉仪雅酷黑 75W" panose="020B0804020202020204" charset="-122"/>
              <a:sym typeface="+mn-ea"/>
            </a:endParaRPr>
          </a:p>
          <a:p>
            <a:pPr lvl="0" algn="l" fontAlgn="base">
              <a:spcBef>
                <a:spcPct val="0"/>
              </a:spcBef>
              <a:spcAft>
                <a:spcPct val="0"/>
              </a:spcAft>
              <a:defRPr/>
            </a:pPr>
            <a:endParaRPr lang="en-US" altLang="zh-CN" sz="1400">
              <a:solidFill>
                <a:srgbClr val="586890"/>
              </a:solidFill>
              <a:latin typeface="汉仪雅酷黑 75W" panose="020B0804020202020204" charset="-122"/>
              <a:ea typeface="汉仪雅酷黑 75W" panose="020B0804020202020204" charset="-122"/>
              <a:sym typeface="+mn-ea"/>
            </a:endParaRPr>
          </a:p>
        </p:txBody>
      </p:sp>
      <p:cxnSp>
        <p:nvCxnSpPr>
          <p:cNvPr id="7" name="直接连接符 6"/>
          <p:cNvCxnSpPr/>
          <p:nvPr>
            <p:custDataLst>
              <p:tags r:id="rId3"/>
            </p:custDataLst>
          </p:nvPr>
        </p:nvCxnSpPr>
        <p:spPr>
          <a:xfrm>
            <a:off x="5921375" y="3987800"/>
            <a:ext cx="720000" cy="0"/>
          </a:xfrm>
          <a:prstGeom prst="line">
            <a:avLst/>
          </a:prstGeom>
          <a:ln w="38100">
            <a:solidFill>
              <a:srgbClr val="586890"/>
            </a:solidFill>
          </a:ln>
        </p:spPr>
        <p:style>
          <a:lnRef idx="1">
            <a:schemeClr val="accent1"/>
          </a:lnRef>
          <a:fillRef idx="0">
            <a:schemeClr val="accent1"/>
          </a:fillRef>
          <a:effectRef idx="0">
            <a:schemeClr val="accent1"/>
          </a:effectRef>
          <a:fontRef idx="minor">
            <a:schemeClr val="tx1"/>
          </a:fontRef>
        </p:style>
      </p:cxnSp>
      <p:sp>
        <p:nvSpPr>
          <p:cNvPr id="44" name="矩形 43"/>
          <p:cNvSpPr/>
          <p:nvPr>
            <p:custDataLst>
              <p:tags r:id="rId4"/>
            </p:custDataLst>
          </p:nvPr>
        </p:nvSpPr>
        <p:spPr>
          <a:xfrm>
            <a:off x="1647825" y="2886710"/>
            <a:ext cx="842645" cy="906145"/>
          </a:xfrm>
          <a:prstGeom prst="rect">
            <a:avLst/>
          </a:prstGeom>
          <a:noFill/>
          <a:ln w="19050">
            <a:solidFill>
              <a:srgbClr val="57678F"/>
            </a:solidFill>
          </a:ln>
          <a:extLst>
            <a:ext uri="{909E8E84-426E-40DD-AFC4-6F175D3DCCD1}">
              <a14:hiddenFill xmlns:a14="http://schemas.microsoft.com/office/drawing/2010/main">
                <a:solidFill>
                  <a:srgbClr val="2F436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solidFill>
                  <a:srgbClr val="586890"/>
                </a:solidFill>
                <a:latin typeface="汉仪雅酷黑 75W" panose="020B0804020202020204" charset="-122"/>
                <a:ea typeface="汉仪雅酷黑 75W" panose="020B0804020202020204" charset="-122"/>
              </a:rPr>
              <a:t>05</a:t>
            </a:r>
            <a:endParaRPr lang="en-US" altLang="zh-CN" sz="2800">
              <a:solidFill>
                <a:srgbClr val="586890"/>
              </a:solidFill>
              <a:latin typeface="汉仪雅酷黑 75W" panose="020B0804020202020204" charset="-122"/>
              <a:ea typeface="汉仪雅酷黑 75W" panose="020B0804020202020204" charset="-122"/>
            </a:endParaRPr>
          </a:p>
        </p:txBody>
      </p:sp>
      <p:sp>
        <p:nvSpPr>
          <p:cNvPr id="5" name="文本框 4"/>
          <p:cNvSpPr txBox="1"/>
          <p:nvPr>
            <p:custDataLst>
              <p:tags r:id="rId5"/>
            </p:custDataLst>
          </p:nvPr>
        </p:nvSpPr>
        <p:spPr>
          <a:xfrm>
            <a:off x="2765425" y="5605780"/>
            <a:ext cx="6851650" cy="275590"/>
          </a:xfrm>
          <a:prstGeom prst="rect">
            <a:avLst/>
          </a:prstGeom>
          <a:noFill/>
        </p:spPr>
        <p:txBody>
          <a:bodyPr wrap="square" rtlCol="0">
            <a:spAutoFit/>
          </a:bodyPr>
          <a:p>
            <a:pPr algn="ctr"/>
            <a:r>
              <a:rPr lang="zh-CN" altLang="en-US" sz="1200" spc="800">
                <a:solidFill>
                  <a:schemeClr val="tx1"/>
                </a:solidFill>
                <a:uFillTx/>
                <a:latin typeface="华文中宋" panose="02010600040101010101" charset="-122"/>
                <a:ea typeface="华文中宋" panose="02010600040101010101" charset="-122"/>
              </a:rPr>
              <a:t>南京航空航天大学</a:t>
            </a:r>
            <a:endParaRPr lang="zh-CN" altLang="en-US" sz="1200" spc="800">
              <a:solidFill>
                <a:schemeClr val="tx1"/>
              </a:solidFill>
              <a:uFillTx/>
              <a:latin typeface="华文中宋" panose="02010600040101010101" charset="-122"/>
              <a:ea typeface="华文中宋" panose="02010600040101010101" charset="-122"/>
            </a:endParaRPr>
          </a:p>
        </p:txBody>
      </p:sp>
    </p:spTree>
  </p:cSld>
  <p:clrMapOvr>
    <a:masterClrMapping/>
  </p:clrMapOvr>
  <p:transition spd="slow" advTm="0">
    <p:push dir="u"/>
  </p:transition>
  <p:timing>
    <p:tnLst>
      <p:par>
        <p:cTn id="1" dur="indefinite" restart="never" nodeType="tmRoot"/>
      </p:par>
    </p:tnLst>
    <p:bldLst>
      <p:bldP spid="46" grpId="0"/>
      <p:bldP spid="47" grpId="0"/>
      <p:bldP spid="44"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0" y="4039870"/>
            <a:ext cx="12192635" cy="2814955"/>
          </a:xfrm>
          <a:prstGeom prst="rect">
            <a:avLst/>
          </a:prstGeom>
          <a:solidFill>
            <a:srgbClr val="58689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custDataLst>
              <p:tags r:id="rId2"/>
            </p:custDataLst>
          </p:nvPr>
        </p:nvSpPr>
        <p:spPr>
          <a:xfrm>
            <a:off x="193040" y="191770"/>
            <a:ext cx="11806555" cy="6474460"/>
          </a:xfrm>
          <a:prstGeom prst="rect">
            <a:avLst/>
          </a:prstGeom>
          <a:solidFill>
            <a:schemeClr val="bg1"/>
          </a:solidFill>
          <a:ln w="38100">
            <a:noFill/>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b="1"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sym typeface="+mn-ea"/>
            </a:endParaRPr>
          </a:p>
        </p:txBody>
      </p:sp>
      <p:grpSp>
        <p:nvGrpSpPr>
          <p:cNvPr id="38" name="组合 37"/>
          <p:cNvGrpSpPr/>
          <p:nvPr>
            <p:custDataLst>
              <p:tags r:id="rId3"/>
            </p:custDataLst>
          </p:nvPr>
        </p:nvGrpSpPr>
        <p:grpSpPr>
          <a:xfrm>
            <a:off x="1111416" y="1884677"/>
            <a:ext cx="788643" cy="788643"/>
            <a:chOff x="1750" y="2968"/>
            <a:chExt cx="1242" cy="1242"/>
          </a:xfrm>
          <a:solidFill>
            <a:srgbClr val="586890"/>
          </a:solidFill>
        </p:grpSpPr>
        <p:sp>
          <p:nvSpPr>
            <p:cNvPr id="9" name="Rectangle 4"/>
            <p:cNvSpPr/>
            <p:nvPr>
              <p:custDataLst>
                <p:tags r:id="rId4"/>
              </p:custDataLst>
            </p:nvPr>
          </p:nvSpPr>
          <p:spPr>
            <a:xfrm rot="10800000">
              <a:off x="1750" y="2968"/>
              <a:ext cx="1242" cy="1242"/>
            </a:xfrm>
            <a:prstGeom prst="rect">
              <a:avLst/>
            </a:prstGeom>
            <a:solidFill>
              <a:srgbClr val="586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3DED9"/>
                </a:solidFill>
                <a:latin typeface="微软雅黑 Light" panose="020B0502040204020203" pitchFamily="34" charset="-122"/>
                <a:ea typeface="微软雅黑 Light" panose="020B0502040204020203" pitchFamily="34" charset="-122"/>
                <a:cs typeface="Gulim" panose="020B0600000101010101" charset="-127"/>
              </a:endParaRPr>
            </a:p>
          </p:txBody>
        </p:sp>
        <p:pic>
          <p:nvPicPr>
            <p:cNvPr id="18" name="图片 17" descr="343435383135323b333637393738373bd4f6b3a4c7f7cac6"/>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1984" y="3190"/>
              <a:ext cx="744" cy="744"/>
            </a:xfrm>
            <a:prstGeom prst="rect">
              <a:avLst/>
            </a:prstGeom>
          </p:spPr>
        </p:pic>
      </p:grpSp>
      <p:grpSp>
        <p:nvGrpSpPr>
          <p:cNvPr id="40" name="组合 39"/>
          <p:cNvGrpSpPr/>
          <p:nvPr>
            <p:custDataLst>
              <p:tags r:id="rId8"/>
            </p:custDataLst>
          </p:nvPr>
        </p:nvGrpSpPr>
        <p:grpSpPr>
          <a:xfrm>
            <a:off x="1142985" y="4483661"/>
            <a:ext cx="788643" cy="788643"/>
            <a:chOff x="10166" y="6268"/>
            <a:chExt cx="1242" cy="1242"/>
          </a:xfrm>
        </p:grpSpPr>
        <p:sp>
          <p:nvSpPr>
            <p:cNvPr id="6" name="Rectangle 1"/>
            <p:cNvSpPr/>
            <p:nvPr>
              <p:custDataLst>
                <p:tags r:id="rId9"/>
              </p:custDataLst>
            </p:nvPr>
          </p:nvSpPr>
          <p:spPr>
            <a:xfrm>
              <a:off x="10166" y="6268"/>
              <a:ext cx="1242" cy="1242"/>
            </a:xfrm>
            <a:prstGeom prst="rect">
              <a:avLst/>
            </a:prstGeom>
            <a:solidFill>
              <a:srgbClr val="586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F3DED9"/>
                </a:solidFill>
                <a:latin typeface="微软雅黑 Light" panose="020B0502040204020203" pitchFamily="34" charset="-122"/>
                <a:ea typeface="微软雅黑 Light" panose="020B0502040204020203" pitchFamily="34" charset="-122"/>
                <a:cs typeface="Gulim" panose="020B0600000101010101" charset="-127"/>
              </a:endParaRPr>
            </a:p>
          </p:txBody>
        </p:sp>
        <p:pic>
          <p:nvPicPr>
            <p:cNvPr id="68" name="图片 67" descr="32303038313138363b32303039303531323bc9f9d2f4"/>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10431" y="6558"/>
              <a:ext cx="663" cy="663"/>
            </a:xfrm>
            <a:prstGeom prst="rect">
              <a:avLst/>
            </a:prstGeom>
          </p:spPr>
        </p:pic>
      </p:grpSp>
      <p:grpSp>
        <p:nvGrpSpPr>
          <p:cNvPr id="11" name="组合 10"/>
          <p:cNvGrpSpPr/>
          <p:nvPr>
            <p:custDataLst>
              <p:tags r:id="rId13"/>
            </p:custDataLst>
          </p:nvPr>
        </p:nvGrpSpPr>
        <p:grpSpPr>
          <a:xfrm>
            <a:off x="2170557" y="1804035"/>
            <a:ext cx="8047990" cy="2531747"/>
            <a:chOff x="7212544" y="3348720"/>
            <a:chExt cx="13196239" cy="1072959"/>
          </a:xfrm>
        </p:grpSpPr>
        <p:sp>
          <p:nvSpPr>
            <p:cNvPr id="13" name="矩形 12"/>
            <p:cNvSpPr/>
            <p:nvPr>
              <p:custDataLst>
                <p:tags r:id="rId14"/>
              </p:custDataLst>
            </p:nvPr>
          </p:nvSpPr>
          <p:spPr>
            <a:xfrm>
              <a:off x="7212544" y="3498886"/>
              <a:ext cx="13196239" cy="922793"/>
            </a:xfrm>
            <a:prstGeom prst="rect">
              <a:avLst/>
            </a:prstGeom>
          </p:spPr>
          <p:txBody>
            <a:bodyPr wrap="square">
              <a:noAutofit/>
              <a:scene3d>
                <a:camera prst="orthographicFront"/>
                <a:lightRig rig="threePt" dir="t"/>
              </a:scene3d>
              <a:sp3d contourW="12700"/>
            </a:bodyPr>
            <a:lstStyle/>
            <a:p>
              <a:pPr algn="l" fontAlgn="auto">
                <a:lnSpc>
                  <a:spcPct val="150000"/>
                </a:lnSpc>
                <a:buClrTx/>
                <a:buSzTx/>
                <a:buNone/>
              </a:pPr>
              <a:r>
                <a:rPr lang="en-US" altLang="zh-CN" sz="1300" dirty="0">
                  <a:solidFill>
                    <a:schemeClr val="tx1">
                      <a:lumMod val="65000"/>
                      <a:lumOff val="35000"/>
                    </a:schemeClr>
                  </a:solidFill>
                  <a:latin typeface="Arial" panose="020B0604020202020204" pitchFamily="34" charset="0"/>
                  <a:ea typeface="汉仪润圆-65简" panose="00020600040101010101" charset="-122"/>
                  <a:cs typeface="汉仪润圆-65简" panose="00020600040101010101" charset="-122"/>
                  <a:sym typeface="Arial" panose="020B0604020202020204" pitchFamily="34" charset="0"/>
                </a:rPr>
                <a:t>           </a:t>
              </a:r>
              <a:r>
                <a:rPr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Arial" panose="020B0604020202020204" pitchFamily="34" charset="0"/>
                </a:rPr>
                <a:t>该项目主要为软件，故所需经费主要分为三个部分：</a:t>
              </a:r>
              <a:endParaRPr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Arial" panose="020B0604020202020204" pitchFamily="34" charset="0"/>
              </a:endParaRPr>
            </a:p>
            <a:p>
              <a:pPr algn="l" fontAlgn="auto">
                <a:lnSpc>
                  <a:spcPct val="150000"/>
                </a:lnSpc>
                <a:buClrTx/>
                <a:buSzTx/>
                <a:buNone/>
              </a:pPr>
              <a:r>
                <a:rPr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Arial" panose="020B0604020202020204" pitchFamily="34" charset="0"/>
                </a:rPr>
                <a:t>   （1）显卡升级：                              </a:t>
              </a:r>
              <a:r>
                <a:rPr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Arial" panose="020B0604020202020204" pitchFamily="34" charset="0"/>
                </a:rPr>
                <a:t>3000 元</a:t>
              </a:r>
              <a:r>
                <a:rPr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Arial" panose="020B0604020202020204" pitchFamily="34" charset="0"/>
                </a:rPr>
                <a:t>                       </a:t>
              </a:r>
              <a:endParaRPr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Arial" panose="020B0604020202020204" pitchFamily="34" charset="0"/>
              </a:endParaRPr>
            </a:p>
            <a:p>
              <a:pPr algn="l" fontAlgn="auto">
                <a:lnSpc>
                  <a:spcPct val="150000"/>
                </a:lnSpc>
                <a:buClrTx/>
                <a:buSzTx/>
                <a:buNone/>
              </a:pPr>
              <a:r>
                <a:rPr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Arial" panose="020B0604020202020204" pitchFamily="34" charset="0"/>
                </a:rPr>
                <a:t>   （2）相关资料及专业书籍：                   </a:t>
              </a:r>
              <a:r>
                <a:rPr lang="en-US"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Arial" panose="020B0604020202020204" pitchFamily="34" charset="0"/>
                </a:rPr>
                <a:t> </a:t>
              </a:r>
              <a:r>
                <a:rPr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Arial" panose="020B0604020202020204" pitchFamily="34" charset="0"/>
                </a:rPr>
                <a:t>500  元</a:t>
              </a:r>
              <a:endParaRPr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Arial" panose="020B0604020202020204" pitchFamily="34" charset="0"/>
              </a:endParaRPr>
            </a:p>
            <a:p>
              <a:pPr algn="l" fontAlgn="auto">
                <a:lnSpc>
                  <a:spcPct val="150000"/>
                </a:lnSpc>
                <a:buClrTx/>
                <a:buSzTx/>
                <a:buNone/>
              </a:pPr>
              <a:r>
                <a:rPr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Arial" panose="020B0604020202020204" pitchFamily="34" charset="0"/>
                </a:rPr>
                <a:t>   （3）交通费用：                              </a:t>
              </a:r>
              <a:r>
                <a:rPr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Arial" panose="020B0604020202020204" pitchFamily="34" charset="0"/>
                </a:rPr>
                <a:t>500  元</a:t>
              </a:r>
              <a:r>
                <a:rPr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Arial" panose="020B0604020202020204" pitchFamily="34" charset="0"/>
                </a:rPr>
                <a:t>                         </a:t>
              </a:r>
              <a:endParaRPr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Arial" panose="020B0604020202020204" pitchFamily="34" charset="0"/>
              </a:endParaRPr>
            </a:p>
          </p:txBody>
        </p:sp>
        <p:sp>
          <p:nvSpPr>
            <p:cNvPr id="36" name="矩形 35"/>
            <p:cNvSpPr/>
            <p:nvPr>
              <p:custDataLst>
                <p:tags r:id="rId15"/>
              </p:custDataLst>
            </p:nvPr>
          </p:nvSpPr>
          <p:spPr>
            <a:xfrm>
              <a:off x="7289593" y="3348720"/>
              <a:ext cx="3450437" cy="179499"/>
            </a:xfrm>
            <a:prstGeom prst="rect">
              <a:avLst/>
            </a:prstGeom>
          </p:spPr>
          <p:txBody>
            <a:bodyPr wrap="square">
              <a:spAutoFit/>
              <a:scene3d>
                <a:camera prst="orthographicFront"/>
                <a:lightRig rig="threePt" dir="t"/>
              </a:scene3d>
              <a:sp3d contourW="12700"/>
            </a:bodyPr>
            <a:lstStyle/>
            <a:p>
              <a:pPr algn="l">
                <a:lnSpc>
                  <a:spcPct val="120000"/>
                </a:lnSpc>
              </a:pPr>
              <a:r>
                <a:rPr lang="zh-CN" altLang="en-US" dirty="0">
                  <a:solidFill>
                    <a:schemeClr val="tx1">
                      <a:lumMod val="65000"/>
                      <a:lumOff val="35000"/>
                    </a:schemeClr>
                  </a:solidFill>
                  <a:uFillTx/>
                  <a:latin typeface="Arial" panose="020B0604020202020204" pitchFamily="34" charset="0"/>
                  <a:ea typeface="汉仪润圆-65简" panose="00020600040101010101" charset="-122"/>
                  <a:sym typeface="Arial" panose="020B0604020202020204" pitchFamily="34" charset="0"/>
                </a:rPr>
                <a:t>项目经费</a:t>
              </a:r>
              <a:endParaRPr lang="zh-CN" altLang="en-US" dirty="0">
                <a:solidFill>
                  <a:schemeClr val="tx1">
                    <a:lumMod val="65000"/>
                    <a:lumOff val="35000"/>
                  </a:schemeClr>
                </a:solidFill>
                <a:uFillTx/>
                <a:latin typeface="Arial" panose="020B0604020202020204" pitchFamily="34" charset="0"/>
                <a:ea typeface="汉仪润圆-65简" panose="00020600040101010101" charset="-122"/>
                <a:sym typeface="Arial" panose="020B0604020202020204" pitchFamily="34" charset="0"/>
              </a:endParaRPr>
            </a:p>
          </p:txBody>
        </p:sp>
      </p:grpSp>
      <p:sp>
        <p:nvSpPr>
          <p:cNvPr id="42" name="矩形 41"/>
          <p:cNvSpPr/>
          <p:nvPr>
            <p:custDataLst>
              <p:tags r:id="rId16"/>
            </p:custDataLst>
          </p:nvPr>
        </p:nvSpPr>
        <p:spPr>
          <a:xfrm>
            <a:off x="2814955" y="4990465"/>
            <a:ext cx="4344670" cy="506730"/>
          </a:xfrm>
          <a:prstGeom prst="rect">
            <a:avLst/>
          </a:prstGeom>
        </p:spPr>
        <p:txBody>
          <a:bodyPr wrap="square">
            <a:spAutoFit/>
            <a:scene3d>
              <a:camera prst="orthographicFront"/>
              <a:lightRig rig="threePt" dir="t"/>
            </a:scene3d>
            <a:sp3d contourW="12700"/>
          </a:bodyPr>
          <a:lstStyle/>
          <a:p>
            <a:pPr algn="l" fontAlgn="auto">
              <a:lnSpc>
                <a:spcPct val="150000"/>
              </a:lnSpc>
            </a:pPr>
            <a:r>
              <a:rPr sz="180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四人合作进行软件编写的各个部分</a:t>
            </a:r>
            <a:endParaRPr lang="zh-CN" altLang="en-US" sz="1300" dirty="0">
              <a:solidFill>
                <a:schemeClr val="tx1">
                  <a:lumMod val="65000"/>
                  <a:lumOff val="35000"/>
                </a:schemeClr>
              </a:solidFill>
              <a:ea typeface="汉仪润圆-65简" panose="00020600040101010101" charset="-122"/>
              <a:cs typeface="Lato Regular"/>
              <a:sym typeface="+mn-ea"/>
            </a:endParaRPr>
          </a:p>
        </p:txBody>
      </p:sp>
      <p:grpSp>
        <p:nvGrpSpPr>
          <p:cNvPr id="5" name="组合 4"/>
          <p:cNvGrpSpPr/>
          <p:nvPr/>
        </p:nvGrpSpPr>
        <p:grpSpPr>
          <a:xfrm>
            <a:off x="4556125" y="445135"/>
            <a:ext cx="3175000" cy="685165"/>
            <a:chOff x="7175" y="701"/>
            <a:chExt cx="5000" cy="1079"/>
          </a:xfrm>
        </p:grpSpPr>
        <p:grpSp>
          <p:nvGrpSpPr>
            <p:cNvPr id="10" name="组合 9"/>
            <p:cNvGrpSpPr/>
            <p:nvPr/>
          </p:nvGrpSpPr>
          <p:grpSpPr>
            <a:xfrm>
              <a:off x="7175" y="701"/>
              <a:ext cx="5000" cy="1011"/>
              <a:chOff x="11526" y="2350"/>
              <a:chExt cx="5000" cy="1011"/>
            </a:xfrm>
          </p:grpSpPr>
          <p:sp>
            <p:nvSpPr>
              <p:cNvPr id="12" name="文本框 6"/>
              <p:cNvSpPr txBox="1">
                <a:spLocks noChangeArrowheads="1"/>
              </p:cNvSpPr>
              <p:nvPr>
                <p:custDataLst>
                  <p:tags r:id="rId17"/>
                </p:custDataLst>
              </p:nvPr>
            </p:nvSpPr>
            <p:spPr bwMode="auto">
              <a:xfrm>
                <a:off x="11658" y="2350"/>
                <a:ext cx="4608"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400">
                    <a:solidFill>
                      <a:srgbClr val="586890"/>
                    </a:solidFill>
                    <a:latin typeface="汉仪雅酷黑 75W" panose="020B0804020202020204" charset="-122"/>
                    <a:ea typeface="汉仪雅酷黑 75W" panose="020B0804020202020204" charset="-122"/>
                    <a:sym typeface="+mn-ea"/>
                  </a:rPr>
                  <a:t>项目经费及任务分配</a:t>
                </a:r>
                <a:endParaRPr lang="zh-CN" altLang="en-US" sz="2400">
                  <a:solidFill>
                    <a:srgbClr val="586890"/>
                  </a:solidFill>
                  <a:latin typeface="汉仪雅酷黑 75W" panose="020B0804020202020204" charset="-122"/>
                  <a:ea typeface="汉仪雅酷黑 75W" panose="020B0804020202020204" charset="-122"/>
                </a:endParaRPr>
              </a:p>
            </p:txBody>
          </p:sp>
          <p:sp>
            <p:nvSpPr>
              <p:cNvPr id="19" name="矩形 18"/>
              <p:cNvSpPr/>
              <p:nvPr>
                <p:custDataLst>
                  <p:tags r:id="rId18"/>
                </p:custDataLst>
              </p:nvPr>
            </p:nvSpPr>
            <p:spPr>
              <a:xfrm>
                <a:off x="11526" y="2975"/>
                <a:ext cx="5000" cy="386"/>
              </a:xfrm>
              <a:prstGeom prst="rect">
                <a:avLst/>
              </a:prstGeom>
            </p:spPr>
            <p:txBody>
              <a:bodyPr wrap="none">
                <a:spAutoFit/>
              </a:bodyPr>
              <a:lstStyle/>
              <a:p>
                <a:pPr lvl="0" algn="l" fontAlgn="base">
                  <a:spcBef>
                    <a:spcPct val="0"/>
                  </a:spcBef>
                  <a:spcAft>
                    <a:spcPct val="0"/>
                  </a:spcAft>
                  <a:defRPr/>
                </a:pPr>
                <a:r>
                  <a:rPr lang="en-US" altLang="zh-CN" sz="1000">
                    <a:solidFill>
                      <a:srgbClr val="586890"/>
                    </a:solidFill>
                    <a:latin typeface="汉仪雅酷黑 75W" panose="020B0804020202020204" charset="-122"/>
                    <a:ea typeface="汉仪雅酷黑 75W" panose="020B0804020202020204" charset="-122"/>
                    <a:sym typeface="+mn-ea"/>
                  </a:rPr>
                  <a:t>Project funding utilization and tasks allocations</a:t>
                </a:r>
                <a:endParaRPr lang="en-US" altLang="zh-CN" sz="1000">
                  <a:solidFill>
                    <a:srgbClr val="586890"/>
                  </a:solidFill>
                  <a:latin typeface="汉仪雅酷黑 75W" panose="020B0804020202020204" charset="-122"/>
                  <a:ea typeface="汉仪雅酷黑 75W" panose="020B0804020202020204" charset="-122"/>
                </a:endParaRPr>
              </a:p>
            </p:txBody>
          </p:sp>
        </p:grpSp>
        <p:cxnSp>
          <p:nvCxnSpPr>
            <p:cNvPr id="22" name="直接连接符 21"/>
            <p:cNvCxnSpPr/>
            <p:nvPr>
              <p:custDataLst>
                <p:tags r:id="rId19"/>
              </p:custDataLst>
            </p:nvPr>
          </p:nvCxnSpPr>
          <p:spPr>
            <a:xfrm>
              <a:off x="9310" y="1780"/>
              <a:ext cx="645" cy="0"/>
            </a:xfrm>
            <a:prstGeom prst="line">
              <a:avLst/>
            </a:prstGeom>
            <a:ln w="28575">
              <a:solidFill>
                <a:srgbClr val="586890"/>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custDataLst>
              <p:tags r:id="rId20"/>
            </p:custDataLst>
          </p:nvPr>
        </p:nvSpPr>
        <p:spPr>
          <a:xfrm>
            <a:off x="2289302" y="4566920"/>
            <a:ext cx="2104318" cy="423545"/>
          </a:xfrm>
          <a:prstGeom prst="rect">
            <a:avLst/>
          </a:prstGeom>
        </p:spPr>
        <p:txBody>
          <a:bodyPr wrap="square">
            <a:spAutoFit/>
            <a:scene3d>
              <a:camera prst="orthographicFront"/>
              <a:lightRig rig="threePt" dir="t"/>
            </a:scene3d>
            <a:sp3d contourW="12700"/>
          </a:bodyPr>
          <a:p>
            <a:pPr algn="l">
              <a:lnSpc>
                <a:spcPct val="120000"/>
              </a:lnSpc>
            </a:pPr>
            <a:r>
              <a:rPr lang="zh-CN" altLang="en-US" dirty="0">
                <a:solidFill>
                  <a:schemeClr val="tx1">
                    <a:lumMod val="65000"/>
                    <a:lumOff val="35000"/>
                  </a:schemeClr>
                </a:solidFill>
                <a:uFillTx/>
                <a:latin typeface="Arial" panose="020B0604020202020204" pitchFamily="34" charset="0"/>
                <a:ea typeface="汉仪润圆-65简" panose="00020600040101010101" charset="-122"/>
                <a:sym typeface="Arial" panose="020B0604020202020204" pitchFamily="34" charset="0"/>
              </a:rPr>
              <a:t>任务分配</a:t>
            </a:r>
            <a:endParaRPr lang="zh-CN" altLang="en-US" dirty="0">
              <a:solidFill>
                <a:schemeClr val="tx1">
                  <a:lumMod val="65000"/>
                  <a:lumOff val="35000"/>
                </a:schemeClr>
              </a:solidFill>
              <a:uFillTx/>
              <a:latin typeface="Arial" panose="020B0604020202020204" pitchFamily="34" charset="0"/>
              <a:ea typeface="汉仪润圆-65简" panose="00020600040101010101" charset="-122"/>
              <a:sym typeface="Arial" panose="020B0604020202020204" pitchFamily="34" charset="0"/>
            </a:endParaRPr>
          </a:p>
        </p:txBody>
      </p:sp>
    </p:spTree>
  </p:cSld>
  <p:clrMapOvr>
    <a:masterClrMapping/>
  </p:clrMapOvr>
  <p:transition spd="slow" advTm="0">
    <p:randomBa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741285" y="0"/>
            <a:ext cx="4450715" cy="6853555"/>
          </a:xfrm>
          <a:prstGeom prst="rect">
            <a:avLst/>
          </a:prstGeom>
          <a:solidFill>
            <a:srgbClr val="58689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883285" y="692150"/>
            <a:ext cx="10462260" cy="5502910"/>
          </a:xfrm>
          <a:prstGeom prst="roundRect">
            <a:avLst>
              <a:gd name="adj" fmla="val 1568"/>
            </a:avLst>
          </a:prstGeom>
          <a:solidFill>
            <a:schemeClr val="bg1"/>
          </a:solidFill>
          <a:ln w="12700">
            <a:noFill/>
          </a:ln>
          <a:effectLst>
            <a:glow rad="63500">
              <a:schemeClr val="tx1">
                <a:lumMod val="50000"/>
                <a:lumOff val="50000"/>
                <a:alpha val="40000"/>
              </a:schemeClr>
            </a:glow>
            <a:outerShdw blurRad="127000" dist="1270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101"/>
          <p:cNvSpPr>
            <a:spLocks noChangeArrowheads="1"/>
          </p:cNvSpPr>
          <p:nvPr/>
        </p:nvSpPr>
        <p:spPr bwMode="auto">
          <a:xfrm>
            <a:off x="5530215" y="1450975"/>
            <a:ext cx="1417320" cy="874395"/>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rgbClr val="586890"/>
          </a:solidFill>
          <a:ln>
            <a:noFill/>
          </a:ln>
          <a:effectLst/>
        </p:spPr>
        <p:txBody>
          <a:bodyPr wrap="none" lIns="45712" tIns="22856" rIns="45712" bIns="22856" anchor="ctr"/>
          <a:lstStyle/>
          <a:p>
            <a:pPr>
              <a:defRPr/>
            </a:pPr>
            <a:endParaRPr lang="en-US" sz="900" dirty="0"/>
          </a:p>
        </p:txBody>
      </p:sp>
      <p:sp>
        <p:nvSpPr>
          <p:cNvPr id="16" name="文本框 15"/>
          <p:cNvSpPr txBox="1"/>
          <p:nvPr/>
        </p:nvSpPr>
        <p:spPr>
          <a:xfrm>
            <a:off x="3620135" y="2490470"/>
            <a:ext cx="5496560" cy="1198880"/>
          </a:xfrm>
          <a:prstGeom prst="rect">
            <a:avLst/>
          </a:prstGeom>
          <a:noFill/>
        </p:spPr>
        <p:txBody>
          <a:bodyPr wrap="square" rtlCol="0">
            <a:spAutoFit/>
          </a:bodyPr>
          <a:lstStyle/>
          <a:p>
            <a:pPr algn="dist"/>
            <a:r>
              <a:rPr lang="en-US" altLang="zh-CN" sz="7200" dirty="0">
                <a:solidFill>
                  <a:srgbClr val="586890"/>
                </a:solidFill>
                <a:latin typeface="汉仪雅酷黑 75W" panose="020B0804020202020204" charset="-122"/>
                <a:ea typeface="汉仪雅酷黑 75W" panose="020B0804020202020204" charset="-122"/>
              </a:rPr>
              <a:t>Thank You</a:t>
            </a:r>
            <a:r>
              <a:rPr lang="zh-CN" altLang="en-US" sz="7200" dirty="0">
                <a:solidFill>
                  <a:srgbClr val="586890"/>
                </a:solidFill>
                <a:latin typeface="汉仪雅酷黑 75W" panose="020B0804020202020204" charset="-122"/>
                <a:ea typeface="汉仪雅酷黑 75W" panose="020B0804020202020204" charset="-122"/>
              </a:rPr>
              <a:t>！</a:t>
            </a:r>
            <a:endParaRPr lang="zh-CN" altLang="en-US" sz="7200" dirty="0">
              <a:solidFill>
                <a:srgbClr val="586890"/>
              </a:solidFill>
              <a:latin typeface="汉仪雅酷黑 75W" panose="020B0804020202020204" charset="-122"/>
              <a:ea typeface="汉仪雅酷黑 75W" panose="020B0804020202020204" charset="-122"/>
            </a:endParaRPr>
          </a:p>
        </p:txBody>
      </p:sp>
      <p:cxnSp>
        <p:nvCxnSpPr>
          <p:cNvPr id="24" name="直接连接符 23"/>
          <p:cNvCxnSpPr/>
          <p:nvPr>
            <p:custDataLst>
              <p:tags r:id="rId1"/>
            </p:custDataLst>
          </p:nvPr>
        </p:nvCxnSpPr>
        <p:spPr>
          <a:xfrm>
            <a:off x="5840095" y="4025900"/>
            <a:ext cx="720000" cy="0"/>
          </a:xfrm>
          <a:prstGeom prst="line">
            <a:avLst/>
          </a:prstGeom>
          <a:ln w="38100">
            <a:solidFill>
              <a:srgbClr val="58689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2"/>
            </p:custDataLst>
          </p:nvPr>
        </p:nvSpPr>
        <p:spPr>
          <a:xfrm>
            <a:off x="2813050" y="5553710"/>
            <a:ext cx="6851650" cy="275590"/>
          </a:xfrm>
          <a:prstGeom prst="rect">
            <a:avLst/>
          </a:prstGeom>
          <a:noFill/>
        </p:spPr>
        <p:txBody>
          <a:bodyPr wrap="square" rtlCol="0">
            <a:spAutoFit/>
          </a:bodyPr>
          <a:p>
            <a:pPr algn="ctr"/>
            <a:r>
              <a:rPr lang="zh-CN" altLang="en-US" sz="1200" spc="800">
                <a:solidFill>
                  <a:schemeClr val="tx1"/>
                </a:solidFill>
                <a:uFillTx/>
                <a:latin typeface="华文中宋" panose="02010600040101010101" charset="-122"/>
                <a:ea typeface="华文中宋" panose="02010600040101010101" charset="-122"/>
              </a:rPr>
              <a:t>南京航空航天大学</a:t>
            </a:r>
            <a:endParaRPr lang="zh-CN" altLang="en-US" sz="1200" spc="800">
              <a:solidFill>
                <a:schemeClr val="tx1"/>
              </a:solidFill>
              <a:uFillTx/>
              <a:latin typeface="华文中宋" panose="02010600040101010101" charset="-122"/>
              <a:ea typeface="华文中宋" panose="02010600040101010101" charset="-122"/>
            </a:endParaRPr>
          </a:p>
        </p:txBody>
      </p:sp>
    </p:spTree>
    <p:custDataLst>
      <p:tags r:id="rId3"/>
    </p:custDataLst>
  </p:cSld>
  <p:clrMapOvr>
    <a:masterClrMapping/>
  </p:clrMapOvr>
  <p:timing>
    <p:tnLst>
      <p:par>
        <p:cTn id="1" dur="indefinite" restart="never" nodeType="tmRoot"/>
      </p:par>
    </p:tnLst>
    <p:bldLst>
      <p:bldP spid="8" grpId="0" bldLvl="0" animBg="1"/>
      <p:bldP spid="16" grpId="0"/>
      <p:bldP spid="10"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1270"/>
            <a:ext cx="4459605" cy="6853555"/>
          </a:xfrm>
          <a:prstGeom prst="rect">
            <a:avLst/>
          </a:prstGeom>
          <a:solidFill>
            <a:srgbClr val="58689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193040" y="191770"/>
            <a:ext cx="11806555" cy="6474460"/>
          </a:xfrm>
          <a:prstGeom prst="roundRect">
            <a:avLst>
              <a:gd name="adj" fmla="val 1568"/>
            </a:avLst>
          </a:prstGeom>
          <a:solidFill>
            <a:schemeClr val="bg1"/>
          </a:solidFill>
          <a:ln w="12700">
            <a:noFill/>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Project funding utilization</a:t>
            </a:r>
            <a:endParaRPr lang="zh-CN" altLang="en-US"/>
          </a:p>
          <a:p>
            <a:pPr algn="ctr"/>
            <a:endParaRPr lang="zh-CN" altLang="en-US"/>
          </a:p>
        </p:txBody>
      </p:sp>
      <p:grpSp>
        <p:nvGrpSpPr>
          <p:cNvPr id="7" name="组合 6"/>
          <p:cNvGrpSpPr/>
          <p:nvPr/>
        </p:nvGrpSpPr>
        <p:grpSpPr>
          <a:xfrm>
            <a:off x="1657350" y="2270760"/>
            <a:ext cx="2831465" cy="1739265"/>
            <a:chOff x="2610" y="2959"/>
            <a:chExt cx="4459" cy="2739"/>
          </a:xfrm>
        </p:grpSpPr>
        <p:sp>
          <p:nvSpPr>
            <p:cNvPr id="20" name="文本框 19"/>
            <p:cNvSpPr txBox="1"/>
            <p:nvPr/>
          </p:nvSpPr>
          <p:spPr>
            <a:xfrm>
              <a:off x="2610" y="4779"/>
              <a:ext cx="4459" cy="919"/>
            </a:xfrm>
            <a:prstGeom prst="rect">
              <a:avLst/>
            </a:prstGeom>
            <a:noFill/>
          </p:spPr>
          <p:txBody>
            <a:bodyPr wrap="square" rtlCol="0">
              <a:spAutoFit/>
            </a:bodyPr>
            <a:lstStyle/>
            <a:p>
              <a:pPr algn="dist"/>
              <a:r>
                <a:rPr lang="en-US" altLang="zh-CN" sz="3200" dirty="0">
                  <a:solidFill>
                    <a:schemeClr val="bg1">
                      <a:lumMod val="85000"/>
                    </a:schemeClr>
                  </a:solidFill>
                  <a:latin typeface="汉仪雅酷黑 75W" panose="020B0804020202020204" charset="-122"/>
                  <a:ea typeface="汉仪雅酷黑 75W" panose="020B0804020202020204" charset="-122"/>
                </a:rPr>
                <a:t>CONTENTS</a:t>
              </a:r>
              <a:endParaRPr lang="en-US" altLang="zh-CN" sz="3200" dirty="0">
                <a:solidFill>
                  <a:schemeClr val="bg1">
                    <a:lumMod val="85000"/>
                  </a:schemeClr>
                </a:solidFill>
                <a:latin typeface="汉仪雅酷黑 75W" panose="020B0804020202020204" charset="-122"/>
                <a:ea typeface="汉仪雅酷黑 75W" panose="020B0804020202020204" charset="-122"/>
              </a:endParaRPr>
            </a:p>
          </p:txBody>
        </p:sp>
        <p:sp>
          <p:nvSpPr>
            <p:cNvPr id="16" name="文本框 15"/>
            <p:cNvSpPr txBox="1"/>
            <p:nvPr/>
          </p:nvSpPr>
          <p:spPr>
            <a:xfrm>
              <a:off x="3005" y="2959"/>
              <a:ext cx="3922" cy="2082"/>
            </a:xfrm>
            <a:prstGeom prst="rect">
              <a:avLst/>
            </a:prstGeom>
            <a:noFill/>
          </p:spPr>
          <p:txBody>
            <a:bodyPr wrap="square" rtlCol="0">
              <a:spAutoFit/>
            </a:bodyPr>
            <a:lstStyle/>
            <a:p>
              <a:pPr algn="dist"/>
              <a:r>
                <a:rPr lang="zh-CN" altLang="en-US" sz="8000" dirty="0">
                  <a:solidFill>
                    <a:srgbClr val="586890"/>
                  </a:solidFill>
                  <a:latin typeface="汉仪雅酷黑 75W" panose="020B0804020202020204" charset="-122"/>
                  <a:ea typeface="汉仪雅酷黑 75W" panose="020B0804020202020204" charset="-122"/>
                </a:rPr>
                <a:t>目录</a:t>
              </a:r>
              <a:endParaRPr lang="zh-CN" altLang="en-US" sz="8000" dirty="0">
                <a:solidFill>
                  <a:srgbClr val="586890"/>
                </a:solidFill>
                <a:latin typeface="汉仪雅酷黑 75W" panose="020B0804020202020204" charset="-122"/>
                <a:ea typeface="汉仪雅酷黑 75W" panose="020B0804020202020204" charset="-122"/>
              </a:endParaRPr>
            </a:p>
          </p:txBody>
        </p:sp>
      </p:grpSp>
      <p:grpSp>
        <p:nvGrpSpPr>
          <p:cNvPr id="29" name="组合 28"/>
          <p:cNvGrpSpPr/>
          <p:nvPr>
            <p:custDataLst>
              <p:tags r:id="rId2"/>
            </p:custDataLst>
          </p:nvPr>
        </p:nvGrpSpPr>
        <p:grpSpPr>
          <a:xfrm>
            <a:off x="6809105" y="521335"/>
            <a:ext cx="4079875" cy="653415"/>
            <a:chOff x="11061" y="2350"/>
            <a:chExt cx="6425" cy="1029"/>
          </a:xfrm>
        </p:grpSpPr>
        <p:sp>
          <p:nvSpPr>
            <p:cNvPr id="30" name="文本框 6"/>
            <p:cNvSpPr txBox="1">
              <a:spLocks noChangeArrowheads="1"/>
            </p:cNvSpPr>
            <p:nvPr>
              <p:custDataLst>
                <p:tags r:id="rId3"/>
              </p:custDataLst>
            </p:nvPr>
          </p:nvSpPr>
          <p:spPr bwMode="auto">
            <a:xfrm>
              <a:off x="11061" y="2350"/>
              <a:ext cx="3648"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400">
                  <a:solidFill>
                    <a:srgbClr val="586890"/>
                  </a:solidFill>
                  <a:latin typeface="汉仪雅酷黑 75W" panose="020B0804020202020204" charset="-122"/>
                  <a:ea typeface="汉仪雅酷黑 75W" panose="020B0804020202020204" charset="-122"/>
                </a:rPr>
                <a:t>选题背景与意义</a:t>
              </a:r>
              <a:endParaRPr lang="zh-CN" altLang="en-US" sz="2400">
                <a:solidFill>
                  <a:srgbClr val="586890"/>
                </a:solidFill>
                <a:latin typeface="汉仪雅酷黑 75W" panose="020B0804020202020204" charset="-122"/>
                <a:ea typeface="汉仪雅酷黑 75W" panose="020B0804020202020204" charset="-122"/>
              </a:endParaRPr>
            </a:p>
          </p:txBody>
        </p:sp>
        <p:sp>
          <p:nvSpPr>
            <p:cNvPr id="31" name="矩形 30"/>
            <p:cNvSpPr/>
            <p:nvPr>
              <p:custDataLst>
                <p:tags r:id="rId4"/>
              </p:custDataLst>
            </p:nvPr>
          </p:nvSpPr>
          <p:spPr>
            <a:xfrm>
              <a:off x="11061" y="2945"/>
              <a:ext cx="6425" cy="434"/>
            </a:xfrm>
            <a:prstGeom prst="rect">
              <a:avLst/>
            </a:prstGeom>
          </p:spPr>
          <p:txBody>
            <a:bodyPr wrap="square">
              <a:spAutoFit/>
            </a:bodyPr>
            <a:lstStyle/>
            <a:p>
              <a:pPr lvl="0" fontAlgn="base">
                <a:spcBef>
                  <a:spcPct val="0"/>
                </a:spcBef>
                <a:spcAft>
                  <a:spcPct val="0"/>
                </a:spcAft>
                <a:defRPr/>
              </a:pPr>
              <a:r>
                <a:rPr lang="en-US" altLang="zh-CN" sz="1200">
                  <a:solidFill>
                    <a:srgbClr val="586890"/>
                  </a:solidFill>
                  <a:latin typeface="汉仪雅酷黑 75W" panose="020B0804020202020204" charset="-122"/>
                  <a:ea typeface="汉仪雅酷黑 75W" panose="020B0804020202020204" charset="-122"/>
                </a:rPr>
                <a:t>Background And Significance Of The Selected Topic</a:t>
              </a:r>
              <a:endParaRPr lang="en-US" altLang="zh-CN" sz="1200">
                <a:solidFill>
                  <a:srgbClr val="586890"/>
                </a:solidFill>
                <a:latin typeface="汉仪雅酷黑 75W" panose="020B0804020202020204" charset="-122"/>
                <a:ea typeface="汉仪雅酷黑 75W" panose="020B0804020202020204" charset="-122"/>
              </a:endParaRPr>
            </a:p>
          </p:txBody>
        </p:sp>
      </p:grpSp>
      <p:sp>
        <p:nvSpPr>
          <p:cNvPr id="32" name="矩形 31"/>
          <p:cNvSpPr/>
          <p:nvPr>
            <p:custDataLst>
              <p:tags r:id="rId5"/>
            </p:custDataLst>
          </p:nvPr>
        </p:nvSpPr>
        <p:spPr>
          <a:xfrm>
            <a:off x="6090920" y="591185"/>
            <a:ext cx="503555" cy="504000"/>
          </a:xfrm>
          <a:prstGeom prst="rect">
            <a:avLst/>
          </a:prstGeom>
          <a:noFill/>
          <a:ln w="19050">
            <a:solidFill>
              <a:srgbClr val="57678F"/>
            </a:solidFill>
          </a:ln>
          <a:extLst>
            <a:ext uri="{909E8E84-426E-40DD-AFC4-6F175D3DCCD1}">
              <a14:hiddenFill xmlns:a14="http://schemas.microsoft.com/office/drawing/2010/main">
                <a:solidFill>
                  <a:srgbClr val="2F436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586890"/>
                </a:solidFill>
                <a:latin typeface="汉仪雅酷黑 75W" panose="020B0804020202020204" charset="-122"/>
                <a:ea typeface="汉仪雅酷黑 75W" panose="020B0804020202020204" charset="-122"/>
              </a:rPr>
              <a:t>01</a:t>
            </a:r>
            <a:endParaRPr lang="en-US" altLang="zh-CN">
              <a:solidFill>
                <a:srgbClr val="586890"/>
              </a:solidFill>
              <a:latin typeface="汉仪雅酷黑 75W" panose="020B0804020202020204" charset="-122"/>
              <a:ea typeface="汉仪雅酷黑 75W" panose="020B0804020202020204" charset="-122"/>
            </a:endParaRPr>
          </a:p>
        </p:txBody>
      </p:sp>
      <p:grpSp>
        <p:nvGrpSpPr>
          <p:cNvPr id="33" name="组合 32"/>
          <p:cNvGrpSpPr/>
          <p:nvPr>
            <p:custDataLst>
              <p:tags r:id="rId6"/>
            </p:custDataLst>
          </p:nvPr>
        </p:nvGrpSpPr>
        <p:grpSpPr>
          <a:xfrm>
            <a:off x="6804025" y="1708785"/>
            <a:ext cx="2842895" cy="653415"/>
            <a:chOff x="11053" y="4126"/>
            <a:chExt cx="4477" cy="1029"/>
          </a:xfrm>
        </p:grpSpPr>
        <p:sp>
          <p:nvSpPr>
            <p:cNvPr id="34" name="文本框 6"/>
            <p:cNvSpPr txBox="1">
              <a:spLocks noChangeArrowheads="1"/>
            </p:cNvSpPr>
            <p:nvPr>
              <p:custDataLst>
                <p:tags r:id="rId7"/>
              </p:custDataLst>
            </p:nvPr>
          </p:nvSpPr>
          <p:spPr bwMode="auto">
            <a:xfrm>
              <a:off x="11061" y="4126"/>
              <a:ext cx="4277"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defRPr/>
              </a:pPr>
              <a:r>
                <a:rPr lang="zh-CN" altLang="en-US" sz="2400">
                  <a:solidFill>
                    <a:srgbClr val="586890"/>
                  </a:solidFill>
                  <a:latin typeface="汉仪雅酷黑 75W" panose="020B0804020202020204" charset="-122"/>
                  <a:ea typeface="汉仪雅酷黑 75W" panose="020B0804020202020204" charset="-122"/>
                </a:rPr>
                <a:t>研究方法及</a:t>
              </a:r>
              <a:r>
                <a:rPr lang="zh-CN" altLang="en-US" sz="2400">
                  <a:solidFill>
                    <a:srgbClr val="586890"/>
                  </a:solidFill>
                  <a:latin typeface="汉仪雅酷黑 75W" panose="020B0804020202020204" charset="-122"/>
                  <a:ea typeface="汉仪雅酷黑 75W" panose="020B0804020202020204" charset="-122"/>
                  <a:sym typeface="+mn-ea"/>
                </a:rPr>
                <a:t>可行性</a:t>
              </a:r>
              <a:endParaRPr lang="zh-CN" altLang="en-US" sz="2400">
                <a:solidFill>
                  <a:srgbClr val="586890"/>
                </a:solidFill>
                <a:latin typeface="汉仪雅酷黑 75W" panose="020B0804020202020204" charset="-122"/>
                <a:ea typeface="汉仪雅酷黑 75W" panose="020B0804020202020204" charset="-122"/>
                <a:sym typeface="+mn-ea"/>
              </a:endParaRPr>
            </a:p>
          </p:txBody>
        </p:sp>
        <p:sp>
          <p:nvSpPr>
            <p:cNvPr id="35" name="矩形 34"/>
            <p:cNvSpPr/>
            <p:nvPr>
              <p:custDataLst>
                <p:tags r:id="rId8"/>
              </p:custDataLst>
            </p:nvPr>
          </p:nvSpPr>
          <p:spPr>
            <a:xfrm>
              <a:off x="11053" y="4721"/>
              <a:ext cx="4477" cy="434"/>
            </a:xfrm>
            <a:prstGeom prst="rect">
              <a:avLst/>
            </a:prstGeom>
          </p:spPr>
          <p:txBody>
            <a:bodyPr wrap="square">
              <a:spAutoFit/>
            </a:bodyPr>
            <a:lstStyle/>
            <a:p>
              <a:pPr lvl="0" fontAlgn="base">
                <a:spcBef>
                  <a:spcPct val="0"/>
                </a:spcBef>
                <a:spcAft>
                  <a:spcPct val="0"/>
                </a:spcAft>
                <a:defRPr/>
              </a:pPr>
              <a:r>
                <a:rPr lang="en-US" altLang="zh-CN" sz="1200">
                  <a:solidFill>
                    <a:srgbClr val="586890"/>
                  </a:solidFill>
                  <a:latin typeface="汉仪雅酷黑 75W" panose="020B0804020202020204" charset="-122"/>
                  <a:ea typeface="汉仪雅酷黑 75W" panose="020B0804020202020204" charset="-122"/>
                </a:rPr>
                <a:t>Research Methods And Possibility</a:t>
              </a:r>
              <a:endParaRPr lang="en-US" altLang="zh-CN" sz="1200">
                <a:solidFill>
                  <a:srgbClr val="586890"/>
                </a:solidFill>
                <a:latin typeface="汉仪雅酷黑 75W" panose="020B0804020202020204" charset="-122"/>
                <a:ea typeface="汉仪雅酷黑 75W" panose="020B0804020202020204" charset="-122"/>
              </a:endParaRPr>
            </a:p>
          </p:txBody>
        </p:sp>
      </p:grpSp>
      <p:sp>
        <p:nvSpPr>
          <p:cNvPr id="36" name="矩形 35"/>
          <p:cNvSpPr/>
          <p:nvPr>
            <p:custDataLst>
              <p:tags r:id="rId9"/>
            </p:custDataLst>
          </p:nvPr>
        </p:nvSpPr>
        <p:spPr>
          <a:xfrm>
            <a:off x="6090920" y="1766570"/>
            <a:ext cx="503555" cy="504000"/>
          </a:xfrm>
          <a:prstGeom prst="rect">
            <a:avLst/>
          </a:prstGeom>
          <a:noFill/>
          <a:ln w="19050">
            <a:solidFill>
              <a:srgbClr val="57678F"/>
            </a:solidFill>
          </a:ln>
          <a:extLst>
            <a:ext uri="{909E8E84-426E-40DD-AFC4-6F175D3DCCD1}">
              <a14:hiddenFill xmlns:a14="http://schemas.microsoft.com/office/drawing/2010/main">
                <a:solidFill>
                  <a:srgbClr val="2F436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586890"/>
                </a:solidFill>
                <a:latin typeface="汉仪雅酷黑 75W" panose="020B0804020202020204" charset="-122"/>
                <a:ea typeface="汉仪雅酷黑 75W" panose="020B0804020202020204" charset="-122"/>
              </a:rPr>
              <a:t>02</a:t>
            </a:r>
            <a:endParaRPr lang="en-US" altLang="zh-CN">
              <a:solidFill>
                <a:srgbClr val="586890"/>
              </a:solidFill>
              <a:latin typeface="汉仪雅酷黑 75W" panose="020B0804020202020204" charset="-122"/>
              <a:ea typeface="汉仪雅酷黑 75W" panose="020B0804020202020204" charset="-122"/>
            </a:endParaRPr>
          </a:p>
        </p:txBody>
      </p:sp>
      <p:grpSp>
        <p:nvGrpSpPr>
          <p:cNvPr id="37" name="组合 36"/>
          <p:cNvGrpSpPr/>
          <p:nvPr>
            <p:custDataLst>
              <p:tags r:id="rId10"/>
            </p:custDataLst>
          </p:nvPr>
        </p:nvGrpSpPr>
        <p:grpSpPr>
          <a:xfrm>
            <a:off x="6804025" y="2896235"/>
            <a:ext cx="3168650" cy="654050"/>
            <a:chOff x="11053" y="5976"/>
            <a:chExt cx="4990" cy="1030"/>
          </a:xfrm>
        </p:grpSpPr>
        <p:sp>
          <p:nvSpPr>
            <p:cNvPr id="38" name="文本框 37"/>
            <p:cNvSpPr txBox="1">
              <a:spLocks noChangeArrowheads="1"/>
            </p:cNvSpPr>
            <p:nvPr>
              <p:custDataLst>
                <p:tags r:id="rId11"/>
              </p:custDataLst>
            </p:nvPr>
          </p:nvSpPr>
          <p:spPr bwMode="auto">
            <a:xfrm>
              <a:off x="11053" y="5976"/>
              <a:ext cx="4286"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400">
                  <a:solidFill>
                    <a:srgbClr val="586890"/>
                  </a:solidFill>
                  <a:latin typeface="汉仪雅酷黑 75W" panose="020B0804020202020204" charset="-122"/>
                  <a:ea typeface="汉仪雅酷黑 75W" panose="020B0804020202020204" charset="-122"/>
                </a:rPr>
                <a:t>项目特色及创新点</a:t>
              </a:r>
              <a:endParaRPr lang="zh-CN" altLang="en-US" sz="2400">
                <a:solidFill>
                  <a:srgbClr val="586890"/>
                </a:solidFill>
                <a:latin typeface="汉仪雅酷黑 75W" panose="020B0804020202020204" charset="-122"/>
                <a:ea typeface="汉仪雅酷黑 75W" panose="020B0804020202020204" charset="-122"/>
              </a:endParaRPr>
            </a:p>
          </p:txBody>
        </p:sp>
        <p:sp>
          <p:nvSpPr>
            <p:cNvPr id="39" name="矩形 38"/>
            <p:cNvSpPr/>
            <p:nvPr>
              <p:custDataLst>
                <p:tags r:id="rId12"/>
              </p:custDataLst>
            </p:nvPr>
          </p:nvSpPr>
          <p:spPr>
            <a:xfrm>
              <a:off x="11053" y="6572"/>
              <a:ext cx="4990" cy="434"/>
            </a:xfrm>
            <a:prstGeom prst="rect">
              <a:avLst/>
            </a:prstGeom>
          </p:spPr>
          <p:txBody>
            <a:bodyPr wrap="square">
              <a:spAutoFit/>
            </a:bodyPr>
            <a:lstStyle/>
            <a:p>
              <a:pPr lvl="0" algn="l" fontAlgn="base">
                <a:spcBef>
                  <a:spcPct val="0"/>
                </a:spcBef>
                <a:spcAft>
                  <a:spcPct val="0"/>
                </a:spcAft>
                <a:defRPr/>
              </a:pPr>
              <a:r>
                <a:rPr lang="en-US" altLang="zh-CN" sz="1200">
                  <a:solidFill>
                    <a:srgbClr val="2F436F"/>
                  </a:solidFill>
                  <a:latin typeface="汉仪雅酷黑 75W" panose="020B0804020202020204" charset="-122"/>
                  <a:ea typeface="汉仪雅酷黑 75W" panose="020B0804020202020204" charset="-122"/>
                </a:rPr>
                <a:t>Project features and innovation points </a:t>
              </a:r>
              <a:r>
                <a:rPr lang="en-US" altLang="zh-CN" sz="1000">
                  <a:solidFill>
                    <a:srgbClr val="2F436F"/>
                  </a:solidFill>
                  <a:latin typeface="汉仪雅酷黑 75W" panose="020B0804020202020204" charset="-122"/>
                  <a:ea typeface="汉仪雅酷黑 75W" panose="020B0804020202020204" charset="-122"/>
                  <a:sym typeface="+mn-ea"/>
                </a:rPr>
                <a:t> </a:t>
              </a:r>
              <a:r>
                <a:rPr lang="en-US" altLang="zh-CN" sz="1000">
                  <a:solidFill>
                    <a:srgbClr val="2F436F"/>
                  </a:solidFill>
                  <a:latin typeface="汉仪润圆-65简" panose="00020600040101010101" charset="-122"/>
                  <a:ea typeface="汉仪润圆-65简" panose="00020600040101010101" charset="-122"/>
                </a:rPr>
                <a:t> </a:t>
              </a:r>
              <a:endParaRPr lang="en-US" altLang="zh-CN" sz="1000">
                <a:solidFill>
                  <a:srgbClr val="2F436F"/>
                </a:solidFill>
                <a:latin typeface="汉仪润圆-65简" panose="00020600040101010101" charset="-122"/>
                <a:ea typeface="汉仪润圆-65简" panose="00020600040101010101" charset="-122"/>
              </a:endParaRPr>
            </a:p>
          </p:txBody>
        </p:sp>
      </p:grpSp>
      <p:sp>
        <p:nvSpPr>
          <p:cNvPr id="40" name="矩形 39"/>
          <p:cNvSpPr/>
          <p:nvPr>
            <p:custDataLst>
              <p:tags r:id="rId13"/>
            </p:custDataLst>
          </p:nvPr>
        </p:nvSpPr>
        <p:spPr>
          <a:xfrm>
            <a:off x="6090920" y="2964815"/>
            <a:ext cx="504190" cy="504000"/>
          </a:xfrm>
          <a:prstGeom prst="rect">
            <a:avLst/>
          </a:prstGeom>
          <a:noFill/>
          <a:ln w="19050">
            <a:solidFill>
              <a:srgbClr val="57678F"/>
            </a:solidFill>
          </a:ln>
          <a:extLst>
            <a:ext uri="{909E8E84-426E-40DD-AFC4-6F175D3DCCD1}">
              <a14:hiddenFill xmlns:a14="http://schemas.microsoft.com/office/drawing/2010/main">
                <a:solidFill>
                  <a:srgbClr val="2F436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586890"/>
                </a:solidFill>
                <a:latin typeface="汉仪雅酷黑 75W" panose="020B0804020202020204" charset="-122"/>
                <a:ea typeface="汉仪雅酷黑 75W" panose="020B0804020202020204" charset="-122"/>
              </a:rPr>
              <a:t>03</a:t>
            </a:r>
            <a:endParaRPr lang="en-US" altLang="zh-CN">
              <a:solidFill>
                <a:srgbClr val="586890"/>
              </a:solidFill>
              <a:latin typeface="汉仪雅酷黑 75W" panose="020B0804020202020204" charset="-122"/>
              <a:ea typeface="汉仪雅酷黑 75W" panose="020B0804020202020204" charset="-122"/>
            </a:endParaRPr>
          </a:p>
        </p:txBody>
      </p:sp>
      <p:grpSp>
        <p:nvGrpSpPr>
          <p:cNvPr id="41" name="组合 40"/>
          <p:cNvGrpSpPr/>
          <p:nvPr>
            <p:custDataLst>
              <p:tags r:id="rId14"/>
            </p:custDataLst>
          </p:nvPr>
        </p:nvGrpSpPr>
        <p:grpSpPr>
          <a:xfrm>
            <a:off x="6804025" y="4084320"/>
            <a:ext cx="3809365" cy="654050"/>
            <a:chOff x="11053" y="7960"/>
            <a:chExt cx="5999" cy="1030"/>
          </a:xfrm>
        </p:grpSpPr>
        <p:sp>
          <p:nvSpPr>
            <p:cNvPr id="42" name="文本框 6"/>
            <p:cNvSpPr txBox="1">
              <a:spLocks noChangeArrowheads="1"/>
            </p:cNvSpPr>
            <p:nvPr>
              <p:custDataLst>
                <p:tags r:id="rId15"/>
              </p:custDataLst>
            </p:nvPr>
          </p:nvSpPr>
          <p:spPr bwMode="auto">
            <a:xfrm>
              <a:off x="11053" y="7960"/>
              <a:ext cx="5163"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400">
                  <a:solidFill>
                    <a:srgbClr val="586890"/>
                  </a:solidFill>
                  <a:latin typeface="汉仪雅酷黑 75W" panose="020B0804020202020204" charset="-122"/>
                  <a:ea typeface="汉仪雅酷黑 75W" panose="020B0804020202020204" charset="-122"/>
                </a:rPr>
                <a:t>进度安排和预期成果</a:t>
              </a:r>
              <a:endParaRPr lang="zh-CN" altLang="en-US" sz="2400">
                <a:solidFill>
                  <a:srgbClr val="586890"/>
                </a:solidFill>
                <a:latin typeface="汉仪雅酷黑 75W" panose="020B0804020202020204" charset="-122"/>
                <a:ea typeface="汉仪雅酷黑 75W" panose="020B0804020202020204" charset="-122"/>
              </a:endParaRPr>
            </a:p>
          </p:txBody>
        </p:sp>
        <p:sp>
          <p:nvSpPr>
            <p:cNvPr id="43" name="矩形 42"/>
            <p:cNvSpPr/>
            <p:nvPr>
              <p:custDataLst>
                <p:tags r:id="rId16"/>
              </p:custDataLst>
            </p:nvPr>
          </p:nvSpPr>
          <p:spPr>
            <a:xfrm>
              <a:off x="11053" y="8556"/>
              <a:ext cx="5999" cy="434"/>
            </a:xfrm>
            <a:prstGeom prst="rect">
              <a:avLst/>
            </a:prstGeom>
          </p:spPr>
          <p:txBody>
            <a:bodyPr wrap="square">
              <a:spAutoFit/>
            </a:bodyPr>
            <a:lstStyle/>
            <a:p>
              <a:pPr lvl="0" algn="l" fontAlgn="base">
                <a:spcBef>
                  <a:spcPct val="0"/>
                </a:spcBef>
                <a:spcAft>
                  <a:spcPct val="0"/>
                </a:spcAft>
                <a:defRPr/>
              </a:pPr>
              <a:r>
                <a:rPr lang="en-US" altLang="zh-CN" sz="1200">
                  <a:solidFill>
                    <a:srgbClr val="586890"/>
                  </a:solidFill>
                  <a:latin typeface="汉仪雅酷黑 75W" panose="020B0804020202020204" charset="-122"/>
                  <a:ea typeface="汉仪雅酷黑 75W" panose="020B0804020202020204" charset="-122"/>
                  <a:sym typeface="+mn-ea"/>
                </a:rPr>
                <a:t>Schedule and expected results</a:t>
              </a:r>
              <a:endParaRPr lang="en-US" altLang="zh-CN" sz="1200">
                <a:solidFill>
                  <a:srgbClr val="586890"/>
                </a:solidFill>
                <a:latin typeface="汉仪雅酷黑 75W" panose="020B0804020202020204" charset="-122"/>
                <a:ea typeface="汉仪雅酷黑 75W" panose="020B0804020202020204" charset="-122"/>
                <a:sym typeface="+mn-ea"/>
              </a:endParaRPr>
            </a:p>
          </p:txBody>
        </p:sp>
      </p:grpSp>
      <p:sp>
        <p:nvSpPr>
          <p:cNvPr id="44" name="矩形 43"/>
          <p:cNvSpPr/>
          <p:nvPr>
            <p:custDataLst>
              <p:tags r:id="rId17"/>
            </p:custDataLst>
          </p:nvPr>
        </p:nvSpPr>
        <p:spPr>
          <a:xfrm>
            <a:off x="6090920" y="4168775"/>
            <a:ext cx="503555" cy="504000"/>
          </a:xfrm>
          <a:prstGeom prst="rect">
            <a:avLst/>
          </a:prstGeom>
          <a:noFill/>
          <a:ln w="19050">
            <a:solidFill>
              <a:srgbClr val="57678F"/>
            </a:solidFill>
          </a:ln>
          <a:extLst>
            <a:ext uri="{909E8E84-426E-40DD-AFC4-6F175D3DCCD1}">
              <a14:hiddenFill xmlns:a14="http://schemas.microsoft.com/office/drawing/2010/main">
                <a:solidFill>
                  <a:srgbClr val="2F436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586890"/>
                </a:solidFill>
                <a:latin typeface="汉仪雅酷黑 75W" panose="020B0804020202020204" charset="-122"/>
                <a:ea typeface="汉仪雅酷黑 75W" panose="020B0804020202020204" charset="-122"/>
              </a:rPr>
              <a:t>04</a:t>
            </a:r>
            <a:endParaRPr lang="en-US" altLang="zh-CN">
              <a:solidFill>
                <a:srgbClr val="586890"/>
              </a:solidFill>
              <a:latin typeface="汉仪雅酷黑 75W" panose="020B0804020202020204" charset="-122"/>
              <a:ea typeface="汉仪雅酷黑 75W" panose="020B0804020202020204" charset="-122"/>
            </a:endParaRPr>
          </a:p>
        </p:txBody>
      </p:sp>
      <p:sp>
        <p:nvSpPr>
          <p:cNvPr id="2" name="矩形 1"/>
          <p:cNvSpPr/>
          <p:nvPr>
            <p:custDataLst>
              <p:tags r:id="rId18"/>
            </p:custDataLst>
          </p:nvPr>
        </p:nvSpPr>
        <p:spPr>
          <a:xfrm>
            <a:off x="6091555" y="5338445"/>
            <a:ext cx="503555" cy="504000"/>
          </a:xfrm>
          <a:prstGeom prst="rect">
            <a:avLst/>
          </a:prstGeom>
          <a:noFill/>
          <a:ln w="19050">
            <a:solidFill>
              <a:srgbClr val="57678F"/>
            </a:solidFill>
          </a:ln>
          <a:extLst>
            <a:ext uri="{909E8E84-426E-40DD-AFC4-6F175D3DCCD1}">
              <a14:hiddenFill xmlns:a14="http://schemas.microsoft.com/office/drawing/2010/main">
                <a:solidFill>
                  <a:srgbClr val="2F436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rgbClr val="586890"/>
                </a:solidFill>
                <a:latin typeface="汉仪雅酷黑 75W" panose="020B0804020202020204" charset="-122"/>
                <a:ea typeface="汉仪雅酷黑 75W" panose="020B0804020202020204" charset="-122"/>
              </a:rPr>
              <a:t>05</a:t>
            </a:r>
            <a:endParaRPr lang="en-US" altLang="zh-CN">
              <a:solidFill>
                <a:srgbClr val="586890"/>
              </a:solidFill>
              <a:latin typeface="汉仪雅酷黑 75W" panose="020B0804020202020204" charset="-122"/>
              <a:ea typeface="汉仪雅酷黑 75W" panose="020B0804020202020204" charset="-122"/>
            </a:endParaRPr>
          </a:p>
        </p:txBody>
      </p:sp>
      <p:sp>
        <p:nvSpPr>
          <p:cNvPr id="3" name="文本框 6"/>
          <p:cNvSpPr txBox="1">
            <a:spLocks noChangeArrowheads="1"/>
          </p:cNvSpPr>
          <p:nvPr>
            <p:custDataLst>
              <p:tags r:id="rId19"/>
            </p:custDataLst>
          </p:nvPr>
        </p:nvSpPr>
        <p:spPr bwMode="auto">
          <a:xfrm>
            <a:off x="6809105" y="5271135"/>
            <a:ext cx="32785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400">
                <a:solidFill>
                  <a:srgbClr val="586890"/>
                </a:solidFill>
                <a:latin typeface="汉仪雅酷黑 75W" panose="020B0804020202020204" charset="-122"/>
                <a:ea typeface="汉仪雅酷黑 75W" panose="020B0804020202020204" charset="-122"/>
                <a:sym typeface="+mn-ea"/>
              </a:rPr>
              <a:t>项目经费及任务分配</a:t>
            </a:r>
            <a:endParaRPr lang="zh-CN" altLang="en-US" sz="2400">
              <a:solidFill>
                <a:srgbClr val="586890"/>
              </a:solidFill>
              <a:latin typeface="汉仪雅酷黑 75W" panose="020B0804020202020204" charset="-122"/>
              <a:ea typeface="汉仪雅酷黑 75W" panose="020B0804020202020204" charset="-122"/>
            </a:endParaRPr>
          </a:p>
        </p:txBody>
      </p:sp>
      <p:sp>
        <p:nvSpPr>
          <p:cNvPr id="4" name="矩形 3"/>
          <p:cNvSpPr/>
          <p:nvPr>
            <p:custDataLst>
              <p:tags r:id="rId20"/>
            </p:custDataLst>
          </p:nvPr>
        </p:nvSpPr>
        <p:spPr>
          <a:xfrm>
            <a:off x="6809105" y="5650865"/>
            <a:ext cx="3809365" cy="460375"/>
          </a:xfrm>
          <a:prstGeom prst="rect">
            <a:avLst/>
          </a:prstGeom>
        </p:spPr>
        <p:txBody>
          <a:bodyPr wrap="square">
            <a:spAutoFit/>
          </a:bodyPr>
          <a:p>
            <a:pPr lvl="0" algn="l" fontAlgn="base">
              <a:spcBef>
                <a:spcPct val="0"/>
              </a:spcBef>
              <a:spcAft>
                <a:spcPct val="0"/>
              </a:spcAft>
              <a:defRPr/>
            </a:pPr>
            <a:r>
              <a:rPr lang="en-US" altLang="zh-CN" sz="1200">
                <a:solidFill>
                  <a:srgbClr val="586890"/>
                </a:solidFill>
                <a:latin typeface="汉仪雅酷黑 75W" panose="020B0804020202020204" charset="-122"/>
                <a:ea typeface="汉仪雅酷黑 75W" panose="020B0804020202020204" charset="-122"/>
                <a:sym typeface="+mn-ea"/>
              </a:rPr>
              <a:t>Project funding utilization and tasks allocations</a:t>
            </a:r>
            <a:endParaRPr lang="en-US" altLang="zh-CN" sz="1200">
              <a:solidFill>
                <a:srgbClr val="586890"/>
              </a:solidFill>
              <a:latin typeface="汉仪雅酷黑 75W" panose="020B0804020202020204" charset="-122"/>
              <a:ea typeface="汉仪雅酷黑 75W" panose="020B0804020202020204" charset="-122"/>
              <a:sym typeface="+mn-ea"/>
            </a:endParaRPr>
          </a:p>
          <a:p>
            <a:pPr lvl="0" algn="l" fontAlgn="base">
              <a:spcBef>
                <a:spcPct val="0"/>
              </a:spcBef>
              <a:spcAft>
                <a:spcPct val="0"/>
              </a:spcAft>
              <a:defRPr/>
            </a:pPr>
            <a:endParaRPr lang="en-US" altLang="zh-CN" sz="1200">
              <a:solidFill>
                <a:srgbClr val="586890"/>
              </a:solidFill>
              <a:latin typeface="汉仪雅酷黑 75W" panose="020B0804020202020204" charset="-122"/>
              <a:ea typeface="汉仪雅酷黑 75W" panose="020B0804020202020204" charset="-122"/>
              <a:sym typeface="+mn-ea"/>
            </a:endParaRPr>
          </a:p>
        </p:txBody>
      </p:sp>
      <p:sp>
        <p:nvSpPr>
          <p:cNvPr id="5" name="文本框 4"/>
          <p:cNvSpPr txBox="1"/>
          <p:nvPr>
            <p:custDataLst>
              <p:tags r:id="rId21"/>
            </p:custDataLst>
          </p:nvPr>
        </p:nvSpPr>
        <p:spPr>
          <a:xfrm>
            <a:off x="2080895" y="6264275"/>
            <a:ext cx="6851650" cy="275590"/>
          </a:xfrm>
          <a:prstGeom prst="rect">
            <a:avLst/>
          </a:prstGeom>
          <a:noFill/>
        </p:spPr>
        <p:txBody>
          <a:bodyPr wrap="square" rtlCol="0">
            <a:spAutoFit/>
          </a:bodyPr>
          <a:p>
            <a:pPr algn="ctr"/>
            <a:r>
              <a:rPr lang="zh-CN" altLang="en-US" sz="1200" spc="800">
                <a:solidFill>
                  <a:schemeClr val="tx1"/>
                </a:solidFill>
                <a:uFillTx/>
                <a:latin typeface="华文中宋" panose="02010600040101010101" charset="-122"/>
                <a:ea typeface="华文中宋" panose="02010600040101010101" charset="-122"/>
              </a:rPr>
              <a:t>南京航空航天大学</a:t>
            </a:r>
            <a:endParaRPr lang="zh-CN" altLang="en-US" sz="1200" spc="800">
              <a:solidFill>
                <a:schemeClr val="tx1"/>
              </a:solidFill>
              <a:uFillTx/>
              <a:latin typeface="华文中宋" panose="02010600040101010101" charset="-122"/>
              <a:ea typeface="华文中宋" panose="02010600040101010101" charset="-122"/>
            </a:endParaRPr>
          </a:p>
        </p:txBody>
      </p:sp>
    </p:spTree>
    <p:custDataLst>
      <p:tags r:id="rId22"/>
    </p:custDataLst>
  </p:cSld>
  <p:clrMapOvr>
    <a:masterClrMapping/>
  </p:clrMapOvr>
  <p:timing>
    <p:tnLst>
      <p:par>
        <p:cTn id="1" dur="indefinite" restart="never" nodeType="tmRoot"/>
      </p:par>
    </p:tnLst>
    <p:bldLst>
      <p:bldP spid="32" grpId="0" bldLvl="0" animBg="1"/>
      <p:bldP spid="36" grpId="0" bldLvl="0" animBg="1"/>
      <p:bldP spid="40" grpId="0" bldLvl="0" animBg="1"/>
      <p:bldP spid="44" grpId="0" bldLvl="0" animBg="1"/>
      <p:bldP spid="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1493520"/>
            <a:ext cx="12192000" cy="3361690"/>
          </a:xfrm>
          <a:prstGeom prst="rect">
            <a:avLst/>
          </a:prstGeom>
          <a:solidFill>
            <a:srgbClr val="58689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custDataLst>
              <p:tags r:id="rId2"/>
            </p:custDataLst>
          </p:nvPr>
        </p:nvSpPr>
        <p:spPr>
          <a:xfrm>
            <a:off x="348615" y="298450"/>
            <a:ext cx="11720830" cy="6337935"/>
          </a:xfrm>
          <a:prstGeom prst="roundRect">
            <a:avLst>
              <a:gd name="adj" fmla="val 1568"/>
            </a:avLst>
          </a:prstGeom>
          <a:solidFill>
            <a:schemeClr val="bg1"/>
          </a:solidFill>
          <a:ln>
            <a:noFill/>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bwMode="auto">
          <a:xfrm>
            <a:off x="3527599" y="2527578"/>
            <a:ext cx="5516880" cy="1014730"/>
          </a:xfrm>
          <a:prstGeom prst="rect">
            <a:avLst/>
          </a:prstGeom>
          <a:noFill/>
        </p:spPr>
        <p:txBody>
          <a:bodyPr wrap="none">
            <a:spAutoFit/>
          </a:bodyPr>
          <a:lstStyle/>
          <a:p>
            <a:pPr algn="ctr">
              <a:defRPr/>
            </a:pPr>
            <a:r>
              <a:rPr lang="zh-CN" altLang="en-US" sz="6000" kern="100">
                <a:solidFill>
                  <a:srgbClr val="586890"/>
                </a:solidFill>
                <a:latin typeface="汉仪雅酷黑 75W" panose="020B0804020202020204" charset="-122"/>
                <a:ea typeface="汉仪雅酷黑 75W" panose="020B0804020202020204" charset="-122"/>
                <a:cs typeface="Times New Roman" panose="02020603050405020304" charset="0"/>
              </a:rPr>
              <a:t>选题背景与意义</a:t>
            </a:r>
            <a:endParaRPr lang="zh-CN" altLang="en-US" sz="6000" kern="100">
              <a:solidFill>
                <a:srgbClr val="586890"/>
              </a:solidFill>
              <a:latin typeface="汉仪雅酷黑 75W" panose="020B0804020202020204" charset="-122"/>
              <a:ea typeface="汉仪雅酷黑 75W" panose="020B0804020202020204" charset="-122"/>
              <a:cs typeface="Times New Roman" panose="02020603050405020304" charset="0"/>
            </a:endParaRPr>
          </a:p>
        </p:txBody>
      </p:sp>
      <p:sp>
        <p:nvSpPr>
          <p:cNvPr id="47" name="矩形 46"/>
          <p:cNvSpPr/>
          <p:nvPr/>
        </p:nvSpPr>
        <p:spPr>
          <a:xfrm>
            <a:off x="3642534" y="3526831"/>
            <a:ext cx="5342255" cy="306705"/>
          </a:xfrm>
          <a:prstGeom prst="rect">
            <a:avLst/>
          </a:prstGeom>
        </p:spPr>
        <p:txBody>
          <a:bodyPr wrap="none">
            <a:spAutoFit/>
          </a:bodyPr>
          <a:lstStyle/>
          <a:p>
            <a:pPr lvl="0" fontAlgn="base">
              <a:spcBef>
                <a:spcPct val="0"/>
              </a:spcBef>
              <a:spcAft>
                <a:spcPct val="0"/>
              </a:spcAft>
              <a:defRPr/>
            </a:pPr>
            <a:r>
              <a:rPr lang="en-US" altLang="zh-CN" sz="1400">
                <a:solidFill>
                  <a:srgbClr val="586890"/>
                </a:solidFill>
                <a:latin typeface="汉仪雅酷黑 75W" panose="020B0804020202020204" charset="-122"/>
                <a:ea typeface="汉仪雅酷黑 75W" panose="020B0804020202020204" charset="-122"/>
              </a:rPr>
              <a:t>BACKGROUND AND SIGNIFICANCE OF THE SELECTED TOPIC</a:t>
            </a:r>
            <a:endParaRPr lang="en-US" altLang="zh-CN" sz="1400">
              <a:solidFill>
                <a:srgbClr val="586890"/>
              </a:solidFill>
              <a:latin typeface="汉仪雅酷黑 75W" panose="020B0804020202020204" charset="-122"/>
              <a:ea typeface="汉仪雅酷黑 75W" panose="020B0804020202020204" charset="-122"/>
            </a:endParaRPr>
          </a:p>
        </p:txBody>
      </p:sp>
      <p:cxnSp>
        <p:nvCxnSpPr>
          <p:cNvPr id="7" name="直接连接符 6"/>
          <p:cNvCxnSpPr/>
          <p:nvPr>
            <p:custDataLst>
              <p:tags r:id="rId3"/>
            </p:custDataLst>
          </p:nvPr>
        </p:nvCxnSpPr>
        <p:spPr>
          <a:xfrm>
            <a:off x="5921375" y="3987800"/>
            <a:ext cx="720000" cy="0"/>
          </a:xfrm>
          <a:prstGeom prst="line">
            <a:avLst/>
          </a:prstGeom>
          <a:ln w="38100">
            <a:solidFill>
              <a:srgbClr val="586890"/>
            </a:solidFill>
          </a:ln>
        </p:spPr>
        <p:style>
          <a:lnRef idx="1">
            <a:schemeClr val="accent1"/>
          </a:lnRef>
          <a:fillRef idx="0">
            <a:schemeClr val="accent1"/>
          </a:fillRef>
          <a:effectRef idx="0">
            <a:schemeClr val="accent1"/>
          </a:effectRef>
          <a:fontRef idx="minor">
            <a:schemeClr val="tx1"/>
          </a:fontRef>
        </p:style>
      </p:cxnSp>
      <p:sp>
        <p:nvSpPr>
          <p:cNvPr id="32" name="矩形 31"/>
          <p:cNvSpPr/>
          <p:nvPr>
            <p:custDataLst>
              <p:tags r:id="rId4"/>
            </p:custDataLst>
          </p:nvPr>
        </p:nvSpPr>
        <p:spPr>
          <a:xfrm>
            <a:off x="1498600" y="2782570"/>
            <a:ext cx="1118235" cy="1000760"/>
          </a:xfrm>
          <a:prstGeom prst="rect">
            <a:avLst/>
          </a:prstGeom>
          <a:noFill/>
          <a:ln w="19050">
            <a:solidFill>
              <a:srgbClr val="57678F"/>
            </a:solidFill>
          </a:ln>
          <a:extLst>
            <a:ext uri="{909E8E84-426E-40DD-AFC4-6F175D3DCCD1}">
              <a14:hiddenFill xmlns:a14="http://schemas.microsoft.com/office/drawing/2010/main">
                <a:solidFill>
                  <a:srgbClr val="2F436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a:solidFill>
                  <a:srgbClr val="586890"/>
                </a:solidFill>
                <a:latin typeface="汉仪雅酷黑 75W" panose="020B0804020202020204" charset="-122"/>
                <a:ea typeface="汉仪雅酷黑 75W" panose="020B0804020202020204" charset="-122"/>
              </a:rPr>
              <a:t>01</a:t>
            </a:r>
            <a:endParaRPr lang="en-US" altLang="zh-CN" sz="3600">
              <a:solidFill>
                <a:srgbClr val="586890"/>
              </a:solidFill>
              <a:latin typeface="汉仪雅酷黑 75W" panose="020B0804020202020204" charset="-122"/>
              <a:ea typeface="汉仪雅酷黑 75W" panose="020B0804020202020204" charset="-122"/>
            </a:endParaRPr>
          </a:p>
        </p:txBody>
      </p:sp>
      <p:sp>
        <p:nvSpPr>
          <p:cNvPr id="5" name="文本框 4"/>
          <p:cNvSpPr txBox="1"/>
          <p:nvPr>
            <p:custDataLst>
              <p:tags r:id="rId5"/>
            </p:custDataLst>
          </p:nvPr>
        </p:nvSpPr>
        <p:spPr>
          <a:xfrm>
            <a:off x="2325370" y="5605780"/>
            <a:ext cx="6851650" cy="275590"/>
          </a:xfrm>
          <a:prstGeom prst="rect">
            <a:avLst/>
          </a:prstGeom>
          <a:noFill/>
        </p:spPr>
        <p:txBody>
          <a:bodyPr wrap="square" rtlCol="0">
            <a:spAutoFit/>
          </a:bodyPr>
          <a:p>
            <a:pPr algn="ctr"/>
            <a:r>
              <a:rPr lang="zh-CN" altLang="en-US" sz="1200" spc="800">
                <a:solidFill>
                  <a:schemeClr val="tx1"/>
                </a:solidFill>
                <a:uFillTx/>
                <a:latin typeface="华文中宋" panose="02010600040101010101" charset="-122"/>
                <a:ea typeface="华文中宋" panose="02010600040101010101" charset="-122"/>
              </a:rPr>
              <a:t>南京航空航天大学</a:t>
            </a:r>
            <a:endParaRPr lang="zh-CN" altLang="en-US" sz="1200" spc="800">
              <a:solidFill>
                <a:schemeClr val="tx1"/>
              </a:solidFill>
              <a:uFillTx/>
              <a:latin typeface="华文中宋" panose="02010600040101010101" charset="-122"/>
              <a:ea typeface="华文中宋" panose="02010600040101010101" charset="-122"/>
            </a:endParaRPr>
          </a:p>
        </p:txBody>
      </p:sp>
    </p:spTree>
  </p:cSld>
  <p:clrMapOvr>
    <a:masterClrMapping/>
  </p:clrMapOvr>
  <p:transition spd="slow" advTm="0">
    <p:push dir="u"/>
  </p:transition>
  <p:timing>
    <p:tnLst>
      <p:par>
        <p:cTn id="1" dur="indefinite" restart="never" nodeType="tmRoot"/>
      </p:par>
    </p:tnLst>
    <p:bldLst>
      <p:bldP spid="46" grpId="0"/>
      <p:bldP spid="47" grpId="0"/>
      <p:bldP spid="3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0" y="4039870"/>
            <a:ext cx="12192635" cy="2814955"/>
          </a:xfrm>
          <a:prstGeom prst="rect">
            <a:avLst/>
          </a:prstGeom>
          <a:solidFill>
            <a:srgbClr val="58689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custDataLst>
              <p:tags r:id="rId2"/>
            </p:custDataLst>
          </p:nvPr>
        </p:nvSpPr>
        <p:spPr>
          <a:xfrm>
            <a:off x="193040" y="191770"/>
            <a:ext cx="11806555" cy="6474460"/>
          </a:xfrm>
          <a:prstGeom prst="rect">
            <a:avLst/>
          </a:prstGeom>
          <a:solidFill>
            <a:schemeClr val="bg1"/>
          </a:solidFill>
          <a:ln>
            <a:noFill/>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rot="10800000" flipH="1" flipV="1">
            <a:off x="659130" y="614045"/>
            <a:ext cx="1564640" cy="1515110"/>
          </a:xfrm>
          <a:prstGeom prst="ellipse">
            <a:avLst/>
          </a:prstGeom>
          <a:solidFill>
            <a:srgbClr val="2F436F">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75"/>
          </a:p>
        </p:txBody>
      </p:sp>
      <p:sp>
        <p:nvSpPr>
          <p:cNvPr id="26" name="矩形 25"/>
          <p:cNvSpPr/>
          <p:nvPr/>
        </p:nvSpPr>
        <p:spPr>
          <a:xfrm>
            <a:off x="3006090" y="1854200"/>
            <a:ext cx="6303645" cy="4021455"/>
          </a:xfrm>
          <a:prstGeom prst="rect">
            <a:avLst/>
          </a:prstGeom>
          <a:noFill/>
        </p:spPr>
        <p:txBody>
          <a:bodyPr wrap="square" rtlCol="0">
            <a:noAutofit/>
            <a:scene3d>
              <a:camera prst="orthographicFront"/>
              <a:lightRig rig="threePt" dir="t"/>
            </a:scene3d>
          </a:bodyPr>
          <a:lstStyle/>
          <a:p>
            <a:pPr indent="0" algn="just" fontAlgn="auto">
              <a:lnSpc>
                <a:spcPts val="2800"/>
              </a:lnSpc>
            </a:pPr>
            <a:r>
              <a:rPr lang="en-US" altLang="zh-CN" sz="1600" dirty="0">
                <a:solidFill>
                  <a:schemeClr val="tx1">
                    <a:lumMod val="85000"/>
                    <a:lumOff val="15000"/>
                  </a:schemeClr>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cs typeface="Lato Regular"/>
                <a:sym typeface="+mn-ea"/>
              </a:rPr>
              <a:t>         </a:t>
            </a:r>
            <a:r>
              <a:rPr lang="en-US" altLang="zh-CN" sz="1600" dirty="0">
                <a:solidFill>
                  <a:schemeClr val="tx1">
                    <a:lumMod val="75000"/>
                    <a:lumOff val="25000"/>
                  </a:schemeClr>
                </a:solidFill>
                <a:effectLst>
                  <a:outerShdw blurRad="38100" dist="19050" dir="2700000" algn="tl" rotWithShape="0">
                    <a:schemeClr val="dk1">
                      <a:alpha val="40000"/>
                    </a:schemeClr>
                  </a:outerShdw>
                </a:effectLst>
                <a:latin typeface="华文细黑" panose="02010600040101010101" charset="-122"/>
                <a:ea typeface="华文细黑" panose="02010600040101010101" charset="-122"/>
                <a:cs typeface="Lato Regular"/>
                <a:sym typeface="+mn-ea"/>
              </a:rPr>
              <a:t> </a:t>
            </a: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在现代战争中，决策者在实施完轰炸后，需要对打击效果进评估，以确定是否需要进行进一步的打击，或是停止继续进攻。一个能够</a:t>
            </a:r>
            <a:r>
              <a:rPr lang="zh-CN" altLang="en-US"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评估轰炸效果</a:t>
            </a: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的系统能够帮助决策者更好的确定战略，节省资源，抓住战争中稍纵即逝的机会。</a:t>
            </a:r>
            <a:endPar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a:p>
            <a:pPr indent="0" algn="just" fontAlgn="auto">
              <a:lnSpc>
                <a:spcPts val="2800"/>
              </a:lnSpc>
            </a:pP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 </a:t>
            </a:r>
            <a:r>
              <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   </a:t>
            </a: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本项目旨在开发一个</a:t>
            </a:r>
            <a:r>
              <a:rPr lang="zh-CN" altLang="en-US"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仿真毁伤系统</a:t>
            </a: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。在用户将遭到轰炸过后的图像输入系统之后，通过卫星，光学等</a:t>
            </a:r>
            <a:r>
              <a:rPr lang="zh-CN" altLang="en-US"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图像识别</a:t>
            </a: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a:t>
            </a:r>
            <a:r>
              <a:rPr lang="zh-CN" altLang="en-US"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数学模型</a:t>
            </a: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，以及</a:t>
            </a:r>
            <a:r>
              <a:rPr lang="zh-CN" altLang="en-US"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多种算法</a:t>
            </a: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，帮助用户实现对在战争中被导弹轰炸过的房屋，建筑等进行</a:t>
            </a:r>
            <a:r>
              <a:rPr lang="zh-CN" altLang="en-US"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模拟</a:t>
            </a: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a:t>
            </a:r>
            <a:r>
              <a:rPr lang="zh-CN" altLang="en-US"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估计损伤程度，破坏范围以及可能的伤亡情况</a:t>
            </a: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，以便对下一步的军事行动或者救援工作进行进一步具体安排。</a:t>
            </a:r>
            <a:endPar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p:txBody>
      </p:sp>
      <p:grpSp>
        <p:nvGrpSpPr>
          <p:cNvPr id="5" name="组合 4"/>
          <p:cNvGrpSpPr/>
          <p:nvPr/>
        </p:nvGrpSpPr>
        <p:grpSpPr>
          <a:xfrm>
            <a:off x="4441825" y="445135"/>
            <a:ext cx="3431540" cy="685165"/>
            <a:chOff x="6995" y="701"/>
            <a:chExt cx="5404" cy="1079"/>
          </a:xfrm>
        </p:grpSpPr>
        <p:grpSp>
          <p:nvGrpSpPr>
            <p:cNvPr id="29" name="组合 28"/>
            <p:cNvGrpSpPr/>
            <p:nvPr/>
          </p:nvGrpSpPr>
          <p:grpSpPr>
            <a:xfrm>
              <a:off x="6995" y="701"/>
              <a:ext cx="5404" cy="1011"/>
              <a:chOff x="11346" y="2350"/>
              <a:chExt cx="5404" cy="1011"/>
            </a:xfrm>
          </p:grpSpPr>
          <p:sp>
            <p:nvSpPr>
              <p:cNvPr id="30" name="文本框 6"/>
              <p:cNvSpPr txBox="1">
                <a:spLocks noChangeArrowheads="1"/>
              </p:cNvSpPr>
              <p:nvPr>
                <p:custDataLst>
                  <p:tags r:id="rId3"/>
                </p:custDataLst>
              </p:nvPr>
            </p:nvSpPr>
            <p:spPr bwMode="auto">
              <a:xfrm>
                <a:off x="12138" y="2350"/>
                <a:ext cx="3648"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400">
                    <a:solidFill>
                      <a:srgbClr val="586890"/>
                    </a:solidFill>
                    <a:latin typeface="汉仪雅酷黑 75W" panose="020B0804020202020204" charset="-122"/>
                    <a:ea typeface="汉仪雅酷黑 75W" panose="020B0804020202020204" charset="-122"/>
                  </a:rPr>
                  <a:t>选题背景与意义</a:t>
                </a:r>
                <a:endParaRPr lang="zh-CN" altLang="en-US" sz="2400">
                  <a:solidFill>
                    <a:srgbClr val="586890"/>
                  </a:solidFill>
                  <a:latin typeface="汉仪雅酷黑 75W" panose="020B0804020202020204" charset="-122"/>
                  <a:ea typeface="汉仪雅酷黑 75W" panose="020B0804020202020204" charset="-122"/>
                </a:endParaRPr>
              </a:p>
            </p:txBody>
          </p:sp>
          <p:sp>
            <p:nvSpPr>
              <p:cNvPr id="31" name="矩形 30"/>
              <p:cNvSpPr/>
              <p:nvPr>
                <p:custDataLst>
                  <p:tags r:id="rId4"/>
                </p:custDataLst>
              </p:nvPr>
            </p:nvSpPr>
            <p:spPr>
              <a:xfrm>
                <a:off x="11346" y="2975"/>
                <a:ext cx="5404" cy="386"/>
              </a:xfrm>
              <a:prstGeom prst="rect">
                <a:avLst/>
              </a:prstGeom>
            </p:spPr>
            <p:txBody>
              <a:bodyPr wrap="none">
                <a:spAutoFit/>
              </a:bodyPr>
              <a:lstStyle/>
              <a:p>
                <a:pPr lvl="0" fontAlgn="base">
                  <a:spcBef>
                    <a:spcPct val="0"/>
                  </a:spcBef>
                  <a:spcAft>
                    <a:spcPct val="0"/>
                  </a:spcAft>
                  <a:defRPr/>
                </a:pPr>
                <a:r>
                  <a:rPr lang="en-US" altLang="zh-CN" sz="1000">
                    <a:solidFill>
                      <a:srgbClr val="586890"/>
                    </a:solidFill>
                    <a:latin typeface="汉仪雅酷黑 75W" panose="020B0804020202020204" charset="-122"/>
                    <a:ea typeface="汉仪雅酷黑 75W" panose="020B0804020202020204" charset="-122"/>
                  </a:rPr>
                  <a:t>Background And Significance Of The Selected Topic</a:t>
                </a:r>
                <a:endParaRPr lang="en-US" altLang="zh-CN" sz="1000">
                  <a:solidFill>
                    <a:srgbClr val="586890"/>
                  </a:solidFill>
                  <a:latin typeface="汉仪雅酷黑 75W" panose="020B0804020202020204" charset="-122"/>
                  <a:ea typeface="汉仪雅酷黑 75W" panose="020B0804020202020204" charset="-122"/>
                </a:endParaRPr>
              </a:p>
            </p:txBody>
          </p:sp>
        </p:grpSp>
        <p:cxnSp>
          <p:nvCxnSpPr>
            <p:cNvPr id="7" name="直接连接符 6"/>
            <p:cNvCxnSpPr/>
            <p:nvPr/>
          </p:nvCxnSpPr>
          <p:spPr>
            <a:xfrm>
              <a:off x="9310" y="1780"/>
              <a:ext cx="645" cy="0"/>
            </a:xfrm>
            <a:prstGeom prst="line">
              <a:avLst/>
            </a:prstGeom>
            <a:ln w="28575">
              <a:solidFill>
                <a:srgbClr val="586890"/>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741045" y="1130300"/>
            <a:ext cx="1563370" cy="460375"/>
          </a:xfrm>
          <a:prstGeom prst="rect">
            <a:avLst/>
          </a:prstGeom>
          <a:noFill/>
        </p:spPr>
        <p:txBody>
          <a:bodyPr wrap="square" rtlCol="0">
            <a:spAutoFit/>
          </a:bodyPr>
          <a:p>
            <a:r>
              <a:rPr lang="zh-CN" altLang="en-US" sz="2400" b="1">
                <a:latin typeface="楷体" panose="02010609060101010101" charset="-122"/>
                <a:ea typeface="楷体" panose="02010609060101010101" charset="-122"/>
              </a:rPr>
              <a:t>项目简述</a:t>
            </a:r>
            <a:endParaRPr lang="zh-CN" altLang="en-US" sz="2400" b="1">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custDataLst>
              <p:tags r:id="rId1"/>
            </p:custDataLst>
          </p:nvPr>
        </p:nvSpPr>
        <p:spPr>
          <a:xfrm>
            <a:off x="0" y="4039870"/>
            <a:ext cx="12192635" cy="2814955"/>
          </a:xfrm>
          <a:prstGeom prst="rect">
            <a:avLst/>
          </a:prstGeom>
          <a:solidFill>
            <a:srgbClr val="58689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custDataLst>
              <p:tags r:id="rId2"/>
            </p:custDataLst>
          </p:nvPr>
        </p:nvSpPr>
        <p:spPr>
          <a:xfrm>
            <a:off x="193040" y="191770"/>
            <a:ext cx="11806555" cy="6474460"/>
          </a:xfrm>
          <a:prstGeom prst="rect">
            <a:avLst/>
          </a:prstGeom>
          <a:solidFill>
            <a:schemeClr val="bg1"/>
          </a:solidFill>
          <a:ln>
            <a:noFill/>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4441825" y="445135"/>
            <a:ext cx="3431540" cy="685165"/>
            <a:chOff x="6995" y="701"/>
            <a:chExt cx="5404" cy="1079"/>
          </a:xfrm>
        </p:grpSpPr>
        <p:grpSp>
          <p:nvGrpSpPr>
            <p:cNvPr id="29" name="组合 28"/>
            <p:cNvGrpSpPr/>
            <p:nvPr/>
          </p:nvGrpSpPr>
          <p:grpSpPr>
            <a:xfrm>
              <a:off x="6995" y="701"/>
              <a:ext cx="5404" cy="1011"/>
              <a:chOff x="11346" y="2350"/>
              <a:chExt cx="5404" cy="1011"/>
            </a:xfrm>
          </p:grpSpPr>
          <p:sp>
            <p:nvSpPr>
              <p:cNvPr id="30" name="文本框 6"/>
              <p:cNvSpPr txBox="1">
                <a:spLocks noChangeArrowheads="1"/>
              </p:cNvSpPr>
              <p:nvPr>
                <p:custDataLst>
                  <p:tags r:id="rId3"/>
                </p:custDataLst>
              </p:nvPr>
            </p:nvSpPr>
            <p:spPr bwMode="auto">
              <a:xfrm>
                <a:off x="12138" y="2350"/>
                <a:ext cx="3648"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400">
                    <a:solidFill>
                      <a:srgbClr val="586890"/>
                    </a:solidFill>
                    <a:latin typeface="汉仪雅酷黑 75W" panose="020B0804020202020204" charset="-122"/>
                    <a:ea typeface="汉仪雅酷黑 75W" panose="020B0804020202020204" charset="-122"/>
                  </a:rPr>
                  <a:t>选题背景与意义</a:t>
                </a:r>
                <a:endParaRPr lang="zh-CN" altLang="en-US" sz="2400">
                  <a:solidFill>
                    <a:srgbClr val="586890"/>
                  </a:solidFill>
                  <a:latin typeface="汉仪雅酷黑 75W" panose="020B0804020202020204" charset="-122"/>
                  <a:ea typeface="汉仪雅酷黑 75W" panose="020B0804020202020204" charset="-122"/>
                </a:endParaRPr>
              </a:p>
            </p:txBody>
          </p:sp>
          <p:sp>
            <p:nvSpPr>
              <p:cNvPr id="31" name="矩形 30"/>
              <p:cNvSpPr/>
              <p:nvPr>
                <p:custDataLst>
                  <p:tags r:id="rId4"/>
                </p:custDataLst>
              </p:nvPr>
            </p:nvSpPr>
            <p:spPr>
              <a:xfrm>
                <a:off x="11346" y="2975"/>
                <a:ext cx="5404" cy="386"/>
              </a:xfrm>
              <a:prstGeom prst="rect">
                <a:avLst/>
              </a:prstGeom>
            </p:spPr>
            <p:txBody>
              <a:bodyPr wrap="none">
                <a:spAutoFit/>
              </a:bodyPr>
              <a:lstStyle/>
              <a:p>
                <a:pPr lvl="0" fontAlgn="base">
                  <a:spcBef>
                    <a:spcPct val="0"/>
                  </a:spcBef>
                  <a:spcAft>
                    <a:spcPct val="0"/>
                  </a:spcAft>
                  <a:defRPr/>
                </a:pPr>
                <a:r>
                  <a:rPr lang="en-US" altLang="zh-CN" sz="1000">
                    <a:solidFill>
                      <a:srgbClr val="586890"/>
                    </a:solidFill>
                    <a:latin typeface="汉仪雅酷黑 75W" panose="020B0804020202020204" charset="-122"/>
                    <a:ea typeface="汉仪雅酷黑 75W" panose="020B0804020202020204" charset="-122"/>
                  </a:rPr>
                  <a:t>Background And Significance Of The Selected Topic</a:t>
                </a:r>
                <a:endParaRPr lang="en-US" altLang="zh-CN" sz="1000">
                  <a:solidFill>
                    <a:srgbClr val="586890"/>
                  </a:solidFill>
                  <a:latin typeface="汉仪雅酷黑 75W" panose="020B0804020202020204" charset="-122"/>
                  <a:ea typeface="汉仪雅酷黑 75W" panose="020B0804020202020204" charset="-122"/>
                </a:endParaRPr>
              </a:p>
            </p:txBody>
          </p:sp>
        </p:grpSp>
        <p:cxnSp>
          <p:nvCxnSpPr>
            <p:cNvPr id="25" name="直接连接符 24"/>
            <p:cNvCxnSpPr/>
            <p:nvPr>
              <p:custDataLst>
                <p:tags r:id="rId5"/>
              </p:custDataLst>
            </p:nvPr>
          </p:nvCxnSpPr>
          <p:spPr>
            <a:xfrm>
              <a:off x="9310" y="1780"/>
              <a:ext cx="645" cy="0"/>
            </a:xfrm>
            <a:prstGeom prst="line">
              <a:avLst/>
            </a:prstGeom>
            <a:ln w="28575">
              <a:solidFill>
                <a:srgbClr val="586890"/>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1798955" y="1466215"/>
            <a:ext cx="6452235" cy="4970780"/>
          </a:xfrm>
          <a:prstGeom prst="rect">
            <a:avLst/>
          </a:prstGeom>
          <a:noFill/>
        </p:spPr>
        <p:txBody>
          <a:bodyPr wrap="square" rtlCol="0">
            <a:noAutofit/>
          </a:bodyPr>
          <a:p>
            <a:r>
              <a:rPr lang="zh-CN" altLang="en-US">
                <a:latin typeface="华文中宋" panose="02010600040101010101" charset="-122"/>
                <a:ea typeface="华文中宋" panose="02010600040101010101" charset="-122"/>
              </a:rPr>
              <a:t>研究目的和研究意义：</a:t>
            </a:r>
            <a:endParaRPr lang="zh-CN" altLang="en-US">
              <a:latin typeface="华文中宋" panose="02010600040101010101" charset="-122"/>
              <a:ea typeface="华文中宋" panose="02010600040101010101" charset="-122"/>
            </a:endParaRPr>
          </a:p>
          <a:p>
            <a:r>
              <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   </a:t>
            </a:r>
            <a:endPar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endParaRPr>
          </a:p>
          <a:p>
            <a:pPr indent="0" fontAlgn="auto">
              <a:lnSpc>
                <a:spcPts val="2800"/>
              </a:lnSpc>
            </a:pPr>
            <a:r>
              <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   </a:t>
            </a: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为提高单兵作战效能、简化弹药体系、完成特定的作战任务，迫切需要研发适合士兵使用的兼破甲、杀伤等功能于一体的弹药。炮弹的</a:t>
            </a:r>
            <a:r>
              <a:rPr lang="zh-CN" altLang="en-US"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内外弹道、落点散布、破片空间飞散特性及散落区域</a:t>
            </a: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是影响炮弹威力的关键因素。</a:t>
            </a:r>
            <a:endPar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endParaRPr>
          </a:p>
          <a:p>
            <a:pPr indent="0" fontAlgn="auto">
              <a:lnSpc>
                <a:spcPts val="2800"/>
              </a:lnSpc>
            </a:pP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    </a:t>
            </a:r>
            <a:endPar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endParaRPr>
          </a:p>
          <a:p>
            <a:pPr indent="0" fontAlgn="auto">
              <a:lnSpc>
                <a:spcPts val="2800"/>
              </a:lnSpc>
            </a:pP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 </a:t>
            </a:r>
            <a:r>
              <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   </a:t>
            </a: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毁伤建模与仿真主要研究榴弹威力尤其是破片毁伤过程的建模与仿真方法，</a:t>
            </a:r>
            <a:r>
              <a:rPr lang="zh-CN" altLang="en-US"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主要目的是建立计算榴弹的静态、动态射击效力主要指标，以及破片杀伤目标的数学模型，为基于计算机仿真的榴弹威力评估提供理论和技术支撑。</a:t>
            </a:r>
            <a:endParaRPr lang="zh-CN" altLang="en-US"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endParaRPr>
          </a:p>
          <a:p>
            <a:endParaRPr lang="zh-CN" altLang="en-US" b="1"/>
          </a:p>
        </p:txBody>
      </p:sp>
      <p:pic>
        <p:nvPicPr>
          <p:cNvPr id="2" name="图片 1" descr="截图20240412200650"/>
          <p:cNvPicPr>
            <a:picLocks noChangeAspect="1"/>
          </p:cNvPicPr>
          <p:nvPr/>
        </p:nvPicPr>
        <p:blipFill>
          <a:blip r:embed="rId6"/>
          <a:stretch>
            <a:fillRect/>
          </a:stretch>
        </p:blipFill>
        <p:spPr>
          <a:xfrm>
            <a:off x="8362315" y="2402205"/>
            <a:ext cx="3327400" cy="2222500"/>
          </a:xfrm>
          <a:prstGeom prst="rect">
            <a:avLst/>
          </a:prstGeom>
        </p:spPr>
      </p:pic>
    </p:spTree>
  </p:cSld>
  <p:clrMapOvr>
    <a:masterClrMapping/>
  </p:clrMapOvr>
  <p:transition spd="slow">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矩形 5"/>
          <p:cNvSpPr/>
          <p:nvPr>
            <p:custDataLst>
              <p:tags r:id="rId1"/>
            </p:custDataLst>
          </p:nvPr>
        </p:nvSpPr>
        <p:spPr>
          <a:xfrm>
            <a:off x="0" y="4039870"/>
            <a:ext cx="12192635" cy="2814955"/>
          </a:xfrm>
          <a:prstGeom prst="rect">
            <a:avLst/>
          </a:prstGeom>
          <a:solidFill>
            <a:srgbClr val="58689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nvSpPr>
        <p:spPr>
          <a:xfrm>
            <a:off x="193040" y="191770"/>
            <a:ext cx="11806555" cy="6474460"/>
          </a:xfrm>
          <a:prstGeom prst="rect">
            <a:avLst/>
          </a:prstGeom>
          <a:solidFill>
            <a:schemeClr val="bg1"/>
          </a:solidFill>
          <a:ln>
            <a:noFill/>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ym typeface="+mn-ea"/>
              </a:rPr>
              <a:t>美国是打击效果评估研究的领先者，其研究主要集中在多源数据融合、机器学习和深度学习技术的应用等方面。</a:t>
            </a:r>
            <a:endParaRPr lang="zh-CN" altLang="en-US">
              <a:sym typeface="+mn-ea"/>
            </a:endParaRPr>
          </a:p>
        </p:txBody>
      </p:sp>
      <p:grpSp>
        <p:nvGrpSpPr>
          <p:cNvPr id="9" name="组合 8"/>
          <p:cNvGrpSpPr/>
          <p:nvPr/>
        </p:nvGrpSpPr>
        <p:grpSpPr>
          <a:xfrm>
            <a:off x="4888230" y="608330"/>
            <a:ext cx="2372995" cy="690245"/>
            <a:chOff x="7698" y="958"/>
            <a:chExt cx="3737" cy="1087"/>
          </a:xfrm>
        </p:grpSpPr>
        <p:sp>
          <p:nvSpPr>
            <p:cNvPr id="11" name="文本框 6"/>
            <p:cNvSpPr txBox="1">
              <a:spLocks noChangeArrowheads="1"/>
            </p:cNvSpPr>
            <p:nvPr>
              <p:custDataLst>
                <p:tags r:id="rId2"/>
              </p:custDataLst>
            </p:nvPr>
          </p:nvSpPr>
          <p:spPr bwMode="auto">
            <a:xfrm>
              <a:off x="7787" y="958"/>
              <a:ext cx="3648" cy="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400">
                  <a:latin typeface="华文中宋" panose="02010600040101010101" charset="-122"/>
                  <a:ea typeface="华文中宋" panose="02010600040101010101" charset="-122"/>
                  <a:sym typeface="+mn-ea"/>
                </a:rPr>
                <a:t>国外研究现状</a:t>
              </a:r>
              <a:endParaRPr lang="zh-CN" altLang="en-US" sz="2400">
                <a:latin typeface="华文中宋" panose="02010600040101010101" charset="-122"/>
                <a:ea typeface="华文中宋" panose="02010600040101010101" charset="-122"/>
              </a:endParaRPr>
            </a:p>
            <a:p>
              <a:pPr algn="ctr" fontAlgn="base">
                <a:spcBef>
                  <a:spcPct val="0"/>
                </a:spcBef>
                <a:spcAft>
                  <a:spcPct val="0"/>
                </a:spcAft>
                <a:defRPr/>
              </a:pPr>
              <a:endParaRPr lang="zh-CN" altLang="en-US" sz="2400">
                <a:solidFill>
                  <a:srgbClr val="586890"/>
                </a:solidFill>
                <a:latin typeface="汉仪雅酷黑 75W" panose="020B0804020202020204" charset="-122"/>
                <a:ea typeface="汉仪雅酷黑 75W" panose="020B0804020202020204" charset="-122"/>
              </a:endParaRPr>
            </a:p>
          </p:txBody>
        </p:sp>
        <p:cxnSp>
          <p:nvCxnSpPr>
            <p:cNvPr id="12" name="直接连接符 11"/>
            <p:cNvCxnSpPr/>
            <p:nvPr>
              <p:custDataLst>
                <p:tags r:id="rId3"/>
              </p:custDataLst>
            </p:nvPr>
          </p:nvCxnSpPr>
          <p:spPr>
            <a:xfrm flipV="1">
              <a:off x="7698" y="1809"/>
              <a:ext cx="3698" cy="12"/>
            </a:xfrm>
            <a:prstGeom prst="line">
              <a:avLst/>
            </a:prstGeom>
            <a:ln w="28575">
              <a:solidFill>
                <a:srgbClr val="586890"/>
              </a:solidFill>
            </a:ln>
          </p:spPr>
          <p:style>
            <a:lnRef idx="1">
              <a:schemeClr val="accent1"/>
            </a:lnRef>
            <a:fillRef idx="0">
              <a:schemeClr val="accent1"/>
            </a:fillRef>
            <a:effectRef idx="0">
              <a:schemeClr val="accent1"/>
            </a:effectRef>
            <a:fontRef idx="minor">
              <a:schemeClr val="tx1"/>
            </a:fontRef>
          </p:style>
        </p:cxnSp>
      </p:grpSp>
      <p:pic>
        <p:nvPicPr>
          <p:cNvPr id="15" name="图片 14" descr="u=3017540071,4085492579&amp;fm=253&amp;fmt=auto&amp;app=138&amp;f=PNG"/>
          <p:cNvPicPr>
            <a:picLocks noChangeAspect="1"/>
          </p:cNvPicPr>
          <p:nvPr/>
        </p:nvPicPr>
        <p:blipFill>
          <a:blip r:embed="rId4"/>
          <a:stretch>
            <a:fillRect/>
          </a:stretch>
        </p:blipFill>
        <p:spPr>
          <a:xfrm>
            <a:off x="801370" y="1548130"/>
            <a:ext cx="3041015" cy="1993900"/>
          </a:xfrm>
          <a:prstGeom prst="rect">
            <a:avLst/>
          </a:prstGeom>
        </p:spPr>
      </p:pic>
      <p:sp>
        <p:nvSpPr>
          <p:cNvPr id="19" name="文本框 18"/>
          <p:cNvSpPr txBox="1"/>
          <p:nvPr/>
        </p:nvSpPr>
        <p:spPr>
          <a:xfrm>
            <a:off x="4888230" y="2022475"/>
            <a:ext cx="6007735" cy="3324225"/>
          </a:xfrm>
          <a:prstGeom prst="rect">
            <a:avLst/>
          </a:prstGeom>
          <a:noFill/>
        </p:spPr>
        <p:txBody>
          <a:bodyPr wrap="square" rtlCol="0">
            <a:noAutofit/>
          </a:bodyPr>
          <a:p>
            <a:pPr indent="0" fontAlgn="auto">
              <a:lnSpc>
                <a:spcPts val="2800"/>
              </a:lnSpc>
            </a:pPr>
            <a:r>
              <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    </a:t>
            </a: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美国是打击效果评估研究的领先者，其研究主要集中在多源数据融合、机器学习和深度学习技术的应用等方面。例如，美国空军研究实验室开发了一种基于</a:t>
            </a:r>
            <a:r>
              <a:rPr lang="zh-CN" altLang="en-US"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多源数据</a:t>
            </a: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的打击效果评估技术，该技术通过融合卫星图像、无人机图像和其他传感器数据，能够提供更准确的打击效果评估。</a:t>
            </a:r>
            <a:endPar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endParaRPr>
          </a:p>
          <a:p>
            <a:pPr indent="0" fontAlgn="auto">
              <a:lnSpc>
                <a:spcPts val="2800"/>
              </a:lnSpc>
            </a:pPr>
            <a:r>
              <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     </a:t>
            </a:r>
            <a:endPar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endParaRPr>
          </a:p>
          <a:p>
            <a:pPr indent="0" fontAlgn="auto">
              <a:lnSpc>
                <a:spcPts val="2800"/>
              </a:lnSpc>
            </a:pPr>
            <a:r>
              <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    欧洲的一些国家也在打击效果评估领域进行了一些研究。例如，英国防部在打击效果评估模型构建方面进行了一些研究，他们开发了一种基于机器学习的打击效果评估模型，用于预测不同类型的武器对目标的毁伤效果。</a:t>
            </a:r>
            <a:endPar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endParaRPr>
          </a:p>
        </p:txBody>
      </p:sp>
      <p:pic>
        <p:nvPicPr>
          <p:cNvPr id="20" name="图片 19" descr="wt_a72392020051184505_19f2b5"/>
          <p:cNvPicPr>
            <a:picLocks noChangeAspect="1"/>
          </p:cNvPicPr>
          <p:nvPr/>
        </p:nvPicPr>
        <p:blipFill>
          <a:blip r:embed="rId5"/>
          <a:stretch>
            <a:fillRect/>
          </a:stretch>
        </p:blipFill>
        <p:spPr>
          <a:xfrm>
            <a:off x="754380" y="3828415"/>
            <a:ext cx="3088005" cy="220091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bldLst>
      <p:bldP spid="25" grpId="0" animBg="1"/>
      <p:bldP spid="2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矩形 5"/>
          <p:cNvSpPr/>
          <p:nvPr>
            <p:custDataLst>
              <p:tags r:id="rId1"/>
            </p:custDataLst>
          </p:nvPr>
        </p:nvSpPr>
        <p:spPr>
          <a:xfrm>
            <a:off x="0" y="4039870"/>
            <a:ext cx="12192635" cy="2814955"/>
          </a:xfrm>
          <a:prstGeom prst="rect">
            <a:avLst/>
          </a:prstGeom>
          <a:solidFill>
            <a:srgbClr val="58689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custDataLst>
              <p:tags r:id="rId2"/>
            </p:custDataLst>
          </p:nvPr>
        </p:nvSpPr>
        <p:spPr>
          <a:xfrm>
            <a:off x="193040" y="191770"/>
            <a:ext cx="11806555" cy="6474460"/>
          </a:xfrm>
          <a:prstGeom prst="rect">
            <a:avLst/>
          </a:prstGeom>
          <a:solidFill>
            <a:schemeClr val="bg1"/>
          </a:solidFill>
          <a:ln>
            <a:noFill/>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ym typeface="+mn-ea"/>
              </a:rPr>
              <a:t>美国是打击效果评估研究的领先者，其研究主要集中在多源数据融合、机器学习和深度学习技术的应用等方面。</a:t>
            </a:r>
            <a:endParaRPr lang="zh-CN" altLang="en-US">
              <a:sym typeface="+mn-ea"/>
            </a:endParaRPr>
          </a:p>
        </p:txBody>
      </p:sp>
      <p:grpSp>
        <p:nvGrpSpPr>
          <p:cNvPr id="9" name="组合 8"/>
          <p:cNvGrpSpPr/>
          <p:nvPr/>
        </p:nvGrpSpPr>
        <p:grpSpPr>
          <a:xfrm>
            <a:off x="4888230" y="608330"/>
            <a:ext cx="2372995" cy="690245"/>
            <a:chOff x="7698" y="958"/>
            <a:chExt cx="3737" cy="1087"/>
          </a:xfrm>
        </p:grpSpPr>
        <p:sp>
          <p:nvSpPr>
            <p:cNvPr id="11" name="文本框 6"/>
            <p:cNvSpPr txBox="1">
              <a:spLocks noChangeArrowheads="1"/>
            </p:cNvSpPr>
            <p:nvPr>
              <p:custDataLst>
                <p:tags r:id="rId3"/>
              </p:custDataLst>
            </p:nvPr>
          </p:nvSpPr>
          <p:spPr bwMode="auto">
            <a:xfrm>
              <a:off x="7787" y="958"/>
              <a:ext cx="3648" cy="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400">
                  <a:latin typeface="华文中宋" panose="02010600040101010101" charset="-122"/>
                  <a:ea typeface="华文中宋" panose="02010600040101010101" charset="-122"/>
                  <a:sym typeface="+mn-ea"/>
                </a:rPr>
                <a:t>国内研究现状</a:t>
              </a:r>
              <a:endParaRPr lang="zh-CN" altLang="en-US" sz="2400">
                <a:latin typeface="华文中宋" panose="02010600040101010101" charset="-122"/>
                <a:ea typeface="华文中宋" panose="02010600040101010101" charset="-122"/>
              </a:endParaRPr>
            </a:p>
            <a:p>
              <a:pPr algn="ctr" fontAlgn="base">
                <a:spcBef>
                  <a:spcPct val="0"/>
                </a:spcBef>
                <a:spcAft>
                  <a:spcPct val="0"/>
                </a:spcAft>
                <a:defRPr/>
              </a:pPr>
              <a:endParaRPr lang="zh-CN" altLang="en-US" sz="2400">
                <a:solidFill>
                  <a:srgbClr val="586890"/>
                </a:solidFill>
                <a:latin typeface="汉仪雅酷黑 75W" panose="020B0804020202020204" charset="-122"/>
                <a:ea typeface="汉仪雅酷黑 75W" panose="020B0804020202020204" charset="-122"/>
              </a:endParaRPr>
            </a:p>
          </p:txBody>
        </p:sp>
        <p:cxnSp>
          <p:nvCxnSpPr>
            <p:cNvPr id="12" name="直接连接符 11"/>
            <p:cNvCxnSpPr/>
            <p:nvPr>
              <p:custDataLst>
                <p:tags r:id="rId4"/>
              </p:custDataLst>
            </p:nvPr>
          </p:nvCxnSpPr>
          <p:spPr>
            <a:xfrm flipV="1">
              <a:off x="7698" y="1809"/>
              <a:ext cx="3698" cy="12"/>
            </a:xfrm>
            <a:prstGeom prst="line">
              <a:avLst/>
            </a:prstGeom>
            <a:ln w="28575">
              <a:solidFill>
                <a:srgbClr val="586890"/>
              </a:solidFill>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2029460" y="1548765"/>
            <a:ext cx="7941310" cy="4368165"/>
          </a:xfrm>
          <a:prstGeom prst="rect">
            <a:avLst/>
          </a:prstGeom>
          <a:noFill/>
        </p:spPr>
        <p:txBody>
          <a:bodyPr wrap="square" rtlCol="0">
            <a:noAutofit/>
          </a:bodyPr>
          <a:p>
            <a:pPr indent="0" fontAlgn="auto">
              <a:lnSpc>
                <a:spcPts val="2800"/>
              </a:lnSpc>
            </a:pPr>
            <a:r>
              <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    </a:t>
            </a: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在国内，打击效果评估的研究主要集中在基于多源数据的打击效果评估技术、基于机器学习的打击效果评估模型构建、基于深度学习的打击效果评估算法研究、基于大数据的打击效果评估研究等。</a:t>
            </a:r>
            <a:endPar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endParaRPr>
          </a:p>
          <a:p>
            <a:pPr indent="0" fontAlgn="auto">
              <a:lnSpc>
                <a:spcPts val="2800"/>
              </a:lnSpc>
            </a:pPr>
            <a:r>
              <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    </a:t>
            </a: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在基于机器学习的打击效果评估</a:t>
            </a:r>
            <a:r>
              <a:rPr lang="zh-CN" altLang="en-US"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模型构建</a:t>
            </a: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方面，北京航空航天大学的研究团队开发了一种基于</a:t>
            </a:r>
            <a:r>
              <a:rPr lang="zh-CN" altLang="en-US"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机器学习</a:t>
            </a:r>
            <a:r>
              <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的打击效果评估模型，该模型能够根据不同类型的武器和目标的特性，预测打击效果。</a:t>
            </a:r>
            <a:endParaRPr lang="zh-CN" altLang="en-US" dirty="0">
              <a:solidFill>
                <a:schemeClr val="tx1">
                  <a:lumMod val="75000"/>
                  <a:lumOff val="25000"/>
                </a:schemeClr>
              </a:solidFill>
              <a:effectLst/>
              <a:latin typeface="楷体" panose="02010609060101010101" charset="-122"/>
              <a:ea typeface="楷体" panose="02010609060101010101" charset="-122"/>
              <a:cs typeface="楷体" panose="02010609060101010101" charset="-122"/>
            </a:endParaRPr>
          </a:p>
          <a:p>
            <a:pPr indent="0" fontAlgn="auto">
              <a:lnSpc>
                <a:spcPts val="2800"/>
              </a:lnSpc>
            </a:pPr>
            <a:r>
              <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    在基于深度学习的打击效果</a:t>
            </a:r>
            <a:r>
              <a:rPr lang="en-US" altLang="zh-CN"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评估算法研究</a:t>
            </a:r>
            <a:r>
              <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方面，南京理工大学的研究团队开发了一种基于</a:t>
            </a:r>
            <a:r>
              <a:rPr lang="en-US" altLang="zh-CN"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深度学习</a:t>
            </a:r>
            <a:r>
              <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的打击效果评估算法，该算法能够自动识别和评估目标的毁伤情况。</a:t>
            </a:r>
            <a:endPar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endParaRPr>
          </a:p>
          <a:p>
            <a:pPr indent="0" fontAlgn="auto">
              <a:lnSpc>
                <a:spcPts val="2800"/>
              </a:lnSpc>
            </a:pPr>
            <a:r>
              <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    在基于大数据的打击效果</a:t>
            </a:r>
            <a:r>
              <a:rPr lang="en-US" altLang="zh-CN"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评估研究</a:t>
            </a:r>
            <a:r>
              <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方面，中国人民解放军国防科技大学的研究团队开发了一种基于</a:t>
            </a:r>
            <a:r>
              <a:rPr lang="en-US" altLang="zh-CN" b="1"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大数据</a:t>
            </a:r>
            <a:r>
              <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rPr>
              <a:t>的打击效果评估方法，该方法通过分析大量的历史数据，提供了更准确的打击效果评估。</a:t>
            </a:r>
            <a:endParaRPr lang="en-US" altLang="zh-CN" dirty="0">
              <a:solidFill>
                <a:schemeClr val="tx1">
                  <a:lumMod val="75000"/>
                  <a:lumOff val="25000"/>
                </a:schemeClr>
              </a:solidFill>
              <a:effectLst/>
              <a:latin typeface="楷体" panose="02010609060101010101" charset="-122"/>
              <a:ea typeface="楷体" panose="02010609060101010101" charset="-122"/>
              <a:cs typeface="楷体" panose="02010609060101010101"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1493520"/>
            <a:ext cx="12192000" cy="3361690"/>
          </a:xfrm>
          <a:prstGeom prst="rect">
            <a:avLst/>
          </a:prstGeom>
          <a:solidFill>
            <a:srgbClr val="58689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custDataLst>
              <p:tags r:id="rId2"/>
            </p:custDataLst>
          </p:nvPr>
        </p:nvSpPr>
        <p:spPr>
          <a:xfrm>
            <a:off x="230505" y="298450"/>
            <a:ext cx="11720830" cy="6337935"/>
          </a:xfrm>
          <a:prstGeom prst="roundRect">
            <a:avLst>
              <a:gd name="adj" fmla="val 1568"/>
            </a:avLst>
          </a:prstGeom>
          <a:solidFill>
            <a:schemeClr val="bg1"/>
          </a:solidFill>
          <a:ln>
            <a:noFill/>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bwMode="auto">
          <a:xfrm>
            <a:off x="3146599" y="2527578"/>
            <a:ext cx="6278880" cy="1014730"/>
          </a:xfrm>
          <a:prstGeom prst="rect">
            <a:avLst/>
          </a:prstGeom>
          <a:noFill/>
        </p:spPr>
        <p:txBody>
          <a:bodyPr wrap="none">
            <a:spAutoFit/>
          </a:bodyPr>
          <a:lstStyle/>
          <a:p>
            <a:pPr algn="ctr">
              <a:defRPr/>
            </a:pPr>
            <a:r>
              <a:rPr lang="zh-CN" altLang="en-US" sz="6000">
                <a:solidFill>
                  <a:srgbClr val="586890"/>
                </a:solidFill>
                <a:latin typeface="汉仪雅酷黑 75W" panose="020B0804020202020204" charset="-122"/>
                <a:ea typeface="汉仪雅酷黑 75W" panose="020B0804020202020204" charset="-122"/>
                <a:sym typeface="+mn-ea"/>
              </a:rPr>
              <a:t>研究方法及</a:t>
            </a:r>
            <a:r>
              <a:rPr lang="zh-CN" altLang="en-US" sz="6000">
                <a:solidFill>
                  <a:srgbClr val="586890"/>
                </a:solidFill>
                <a:latin typeface="汉仪雅酷黑 75W" panose="020B0804020202020204" charset="-122"/>
                <a:ea typeface="汉仪雅酷黑 75W" panose="020B0804020202020204" charset="-122"/>
                <a:sym typeface="+mn-ea"/>
              </a:rPr>
              <a:t>可行性</a:t>
            </a:r>
            <a:endParaRPr lang="zh-CN" altLang="en-US" sz="6000" kern="100">
              <a:solidFill>
                <a:srgbClr val="586890"/>
              </a:solidFill>
              <a:latin typeface="汉仪雅酷黑 75W" panose="020B0804020202020204" charset="-122"/>
              <a:ea typeface="汉仪雅酷黑 75W" panose="020B0804020202020204" charset="-122"/>
              <a:cs typeface="Times New Roman" panose="02020603050405020304" charset="0"/>
            </a:endParaRPr>
          </a:p>
        </p:txBody>
      </p:sp>
      <p:sp>
        <p:nvSpPr>
          <p:cNvPr id="47" name="矩形 46"/>
          <p:cNvSpPr/>
          <p:nvPr/>
        </p:nvSpPr>
        <p:spPr>
          <a:xfrm>
            <a:off x="4633134" y="3526831"/>
            <a:ext cx="3155950" cy="306705"/>
          </a:xfrm>
          <a:prstGeom prst="rect">
            <a:avLst/>
          </a:prstGeom>
        </p:spPr>
        <p:txBody>
          <a:bodyPr wrap="none">
            <a:spAutoFit/>
          </a:bodyPr>
          <a:lstStyle/>
          <a:p>
            <a:pPr lvl="0" algn="l" fontAlgn="base">
              <a:spcBef>
                <a:spcPct val="0"/>
              </a:spcBef>
              <a:spcAft>
                <a:spcPct val="0"/>
              </a:spcAft>
              <a:defRPr/>
            </a:pPr>
            <a:r>
              <a:rPr lang="en-US" altLang="zh-CN" sz="1400">
                <a:solidFill>
                  <a:srgbClr val="586890"/>
                </a:solidFill>
                <a:latin typeface="汉仪雅酷黑 75W" panose="020B0804020202020204" charset="-122"/>
                <a:ea typeface="汉仪雅酷黑 75W" panose="020B0804020202020204" charset="-122"/>
                <a:sym typeface="+mn-ea"/>
              </a:rPr>
              <a:t>Research Methods And Possibility</a:t>
            </a:r>
            <a:endParaRPr lang="en-US" altLang="zh-CN" sz="1400">
              <a:solidFill>
                <a:srgbClr val="586890"/>
              </a:solidFill>
              <a:latin typeface="汉仪雅酷黑 75W" panose="020B0804020202020204" charset="-122"/>
              <a:ea typeface="汉仪雅酷黑 75W" panose="020B0804020202020204" charset="-122"/>
              <a:sym typeface="+mn-ea"/>
            </a:endParaRPr>
          </a:p>
        </p:txBody>
      </p:sp>
      <p:cxnSp>
        <p:nvCxnSpPr>
          <p:cNvPr id="7" name="直接连接符 6"/>
          <p:cNvCxnSpPr/>
          <p:nvPr>
            <p:custDataLst>
              <p:tags r:id="rId3"/>
            </p:custDataLst>
          </p:nvPr>
        </p:nvCxnSpPr>
        <p:spPr>
          <a:xfrm>
            <a:off x="5921375" y="3987800"/>
            <a:ext cx="720000" cy="0"/>
          </a:xfrm>
          <a:prstGeom prst="line">
            <a:avLst/>
          </a:prstGeom>
          <a:ln w="38100">
            <a:solidFill>
              <a:srgbClr val="586890"/>
            </a:solidFill>
          </a:ln>
        </p:spPr>
        <p:style>
          <a:lnRef idx="1">
            <a:schemeClr val="accent1"/>
          </a:lnRef>
          <a:fillRef idx="0">
            <a:schemeClr val="accent1"/>
          </a:fillRef>
          <a:effectRef idx="0">
            <a:schemeClr val="accent1"/>
          </a:effectRef>
          <a:fontRef idx="minor">
            <a:schemeClr val="tx1"/>
          </a:fontRef>
        </p:style>
      </p:cxnSp>
      <p:sp>
        <p:nvSpPr>
          <p:cNvPr id="36" name="矩形 35"/>
          <p:cNvSpPr/>
          <p:nvPr>
            <p:custDataLst>
              <p:tags r:id="rId4"/>
            </p:custDataLst>
          </p:nvPr>
        </p:nvSpPr>
        <p:spPr>
          <a:xfrm>
            <a:off x="1743075" y="2692400"/>
            <a:ext cx="888365" cy="849630"/>
          </a:xfrm>
          <a:prstGeom prst="rect">
            <a:avLst/>
          </a:prstGeom>
          <a:noFill/>
          <a:ln w="19050">
            <a:solidFill>
              <a:srgbClr val="57678F"/>
            </a:solidFill>
          </a:ln>
          <a:extLst>
            <a:ext uri="{909E8E84-426E-40DD-AFC4-6F175D3DCCD1}">
              <a14:hiddenFill xmlns:a14="http://schemas.microsoft.com/office/drawing/2010/main">
                <a:solidFill>
                  <a:srgbClr val="2F436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a:solidFill>
                  <a:srgbClr val="586890"/>
                </a:solidFill>
                <a:latin typeface="汉仪雅酷黑 75W" panose="020B0804020202020204" charset="-122"/>
                <a:ea typeface="汉仪雅酷黑 75W" panose="020B0804020202020204" charset="-122"/>
              </a:rPr>
              <a:t>02</a:t>
            </a:r>
            <a:endParaRPr lang="en-US" altLang="zh-CN" sz="3200">
              <a:solidFill>
                <a:srgbClr val="586890"/>
              </a:solidFill>
              <a:latin typeface="汉仪雅酷黑 75W" panose="020B0804020202020204" charset="-122"/>
              <a:ea typeface="汉仪雅酷黑 75W" panose="020B0804020202020204" charset="-122"/>
            </a:endParaRPr>
          </a:p>
        </p:txBody>
      </p:sp>
      <p:sp>
        <p:nvSpPr>
          <p:cNvPr id="3" name="文本框 2"/>
          <p:cNvSpPr txBox="1"/>
          <p:nvPr>
            <p:custDataLst>
              <p:tags r:id="rId5"/>
            </p:custDataLst>
          </p:nvPr>
        </p:nvSpPr>
        <p:spPr>
          <a:xfrm>
            <a:off x="2573655" y="5716905"/>
            <a:ext cx="6851650" cy="275590"/>
          </a:xfrm>
          <a:prstGeom prst="rect">
            <a:avLst/>
          </a:prstGeom>
          <a:noFill/>
        </p:spPr>
        <p:txBody>
          <a:bodyPr wrap="square" rtlCol="0">
            <a:spAutoFit/>
          </a:bodyPr>
          <a:p>
            <a:pPr algn="ctr"/>
            <a:r>
              <a:rPr lang="zh-CN" altLang="en-US" sz="1200" spc="800">
                <a:solidFill>
                  <a:schemeClr val="tx1"/>
                </a:solidFill>
                <a:uFillTx/>
                <a:latin typeface="华文中宋" panose="02010600040101010101" charset="-122"/>
                <a:ea typeface="华文中宋" panose="02010600040101010101" charset="-122"/>
              </a:rPr>
              <a:t>南京航空航天大学</a:t>
            </a:r>
            <a:endParaRPr lang="zh-CN" altLang="en-US" sz="1200" spc="800">
              <a:solidFill>
                <a:schemeClr val="tx1"/>
              </a:solidFill>
              <a:uFillTx/>
              <a:latin typeface="华文中宋" panose="02010600040101010101" charset="-122"/>
              <a:ea typeface="华文中宋" panose="02010600040101010101" charset="-122"/>
            </a:endParaRPr>
          </a:p>
        </p:txBody>
      </p:sp>
    </p:spTree>
  </p:cSld>
  <p:clrMapOvr>
    <a:masterClrMapping/>
  </p:clrMapOvr>
  <p:transition spd="slow" advTm="0">
    <p:push dir="u"/>
  </p:transition>
  <p:timing>
    <p:tnLst>
      <p:par>
        <p:cTn id="1" dur="indefinite" restart="never" nodeType="tmRoot"/>
      </p:par>
    </p:tnLst>
    <p:bldLst>
      <p:bldP spid="46" grpId="0"/>
      <p:bldP spid="47" grpId="0"/>
      <p:bldP spid="3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1"/>
            </p:custDataLst>
          </p:nvPr>
        </p:nvSpPr>
        <p:spPr>
          <a:xfrm>
            <a:off x="0" y="4039870"/>
            <a:ext cx="12192635" cy="2814955"/>
          </a:xfrm>
          <a:prstGeom prst="rect">
            <a:avLst/>
          </a:prstGeom>
          <a:solidFill>
            <a:srgbClr val="58689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2"/>
            </p:custDataLst>
          </p:nvPr>
        </p:nvSpPr>
        <p:spPr>
          <a:xfrm>
            <a:off x="193040" y="191770"/>
            <a:ext cx="11806555" cy="6474460"/>
          </a:xfrm>
          <a:prstGeom prst="rect">
            <a:avLst/>
          </a:prstGeom>
          <a:solidFill>
            <a:schemeClr val="bg1"/>
          </a:solidFill>
          <a:ln>
            <a:noFill/>
          </a:ln>
          <a:effectLst>
            <a:glow rad="63500">
              <a:schemeClr val="tx1">
                <a:lumMod val="50000"/>
                <a:lumOff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u=849302257,1138735259&amp;fm=253&amp;fmt=auto&amp;app=138&amp;f=JPEG"/>
          <p:cNvPicPr>
            <a:picLocks noChangeAspect="1"/>
          </p:cNvPicPr>
          <p:nvPr/>
        </p:nvPicPr>
        <p:blipFill>
          <a:blip r:embed="rId3"/>
          <a:stretch>
            <a:fillRect/>
          </a:stretch>
        </p:blipFill>
        <p:spPr>
          <a:xfrm>
            <a:off x="2590800" y="526415"/>
            <a:ext cx="7043420" cy="2473325"/>
          </a:xfrm>
          <a:prstGeom prst="rect">
            <a:avLst/>
          </a:prstGeom>
        </p:spPr>
      </p:pic>
      <p:sp>
        <p:nvSpPr>
          <p:cNvPr id="5" name="文本框 4"/>
          <p:cNvSpPr txBox="1"/>
          <p:nvPr/>
        </p:nvSpPr>
        <p:spPr>
          <a:xfrm>
            <a:off x="1049655" y="2999740"/>
            <a:ext cx="10537190" cy="3972560"/>
          </a:xfrm>
          <a:prstGeom prst="rect">
            <a:avLst/>
          </a:prstGeom>
          <a:noFill/>
        </p:spPr>
        <p:txBody>
          <a:bodyPr wrap="square" rtlCol="0">
            <a:noAutofit/>
          </a:bodyPr>
          <a:lstStyle>
            <a:defPPr>
              <a:defRPr lang="zh-CN"/>
            </a:defPPr>
            <a:lvl1pPr algn="ctr">
              <a:lnSpc>
                <a:spcPct val="150000"/>
              </a:lnSpc>
              <a:defRPr sz="1200" kern="1400" spc="100">
                <a:solidFill>
                  <a:schemeClr val="tx1">
                    <a:lumMod val="65000"/>
                    <a:lumOff val="35000"/>
                  </a:schemeClr>
                </a:solidFill>
                <a:latin typeface="思源黑体 CN Normal" panose="020B0400000000000000" pitchFamily="34" charset="-122"/>
                <a:ea typeface="思源黑体 CN Normal" panose="020B0400000000000000" pitchFamily="34" charset="-122"/>
              </a:defRPr>
            </a:lvl1pPr>
            <a:lvl2pPr>
              <a:defRPr/>
            </a:lvl2pPr>
            <a:lvl3pPr>
              <a:defRPr/>
            </a:lvl3pPr>
            <a:lvl4pPr>
              <a:defRPr/>
            </a:lvl4pPr>
            <a:lvl5pPr>
              <a:defRPr/>
            </a:lvl5pPr>
            <a:lvl6pPr>
              <a:defRPr/>
            </a:lvl6pPr>
            <a:lvl7pPr>
              <a:defRPr/>
            </a:lvl7pPr>
            <a:lvl8pPr>
              <a:defRPr/>
            </a:lvl8pPr>
            <a:lvl9pPr>
              <a:defRPr/>
            </a:lvl9pPr>
          </a:lstStyle>
          <a:p>
            <a:pPr algn="l">
              <a:lnSpc>
                <a:spcPct val="130000"/>
              </a:lnSpc>
              <a:buClr>
                <a:srgbClr val="33496D"/>
              </a:buClr>
            </a:pPr>
            <a:r>
              <a:rPr lang="en-US" altLang="zh-CN" sz="1800" kern="1200" spc="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    </a:t>
            </a:r>
            <a:r>
              <a:rPr lang="zh-CN" altLang="en-US" sz="1800" kern="1200" spc="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本研究采用了</a:t>
            </a:r>
            <a:r>
              <a:rPr lang="zh-CN" altLang="en-US" sz="1800" b="1" kern="1200" spc="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仿真实验</a:t>
            </a:r>
            <a:r>
              <a:rPr lang="zh-CN" altLang="en-US" sz="1800" kern="1200" spc="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和</a:t>
            </a:r>
            <a:r>
              <a:rPr lang="zh-CN" altLang="en-US" sz="1800" b="1" kern="1200" spc="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系统开发</a:t>
            </a:r>
            <a:r>
              <a:rPr lang="zh-CN" altLang="en-US" sz="1800" kern="1200" spc="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两种研究方法，分别对应</a:t>
            </a:r>
            <a:r>
              <a:rPr lang="zh-CN" altLang="en-US" sz="1800" b="1" kern="1200" spc="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打击效果仿真</a:t>
            </a:r>
            <a:r>
              <a:rPr lang="zh-CN" altLang="en-US" sz="1800" kern="1200" spc="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和</a:t>
            </a:r>
            <a:r>
              <a:rPr lang="zh-CN" altLang="en-US" sz="1800" b="1" kern="1200" spc="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打击效果评估</a:t>
            </a:r>
            <a:r>
              <a:rPr lang="zh-CN" altLang="en-US" sz="1800" kern="1200" spc="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两个研究目标。</a:t>
            </a:r>
            <a:endParaRPr lang="zh-CN" altLang="en-US" sz="1800" kern="1200" spc="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a:p>
            <a:pPr algn="l">
              <a:lnSpc>
                <a:spcPct val="130000"/>
              </a:lnSpc>
              <a:buClr>
                <a:srgbClr val="33496D"/>
              </a:buClr>
            </a:pPr>
            <a:r>
              <a:rPr lang="en-US" altLang="zh-CN" sz="1800" kern="1200" spc="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    基于有限元分析（FEA）方法，建立目标毁伤效果的仿真模型，模拟不同类型和强度的打击对目标结构和材料的影响。本研究选取几种典型的目标，如打击角度、打击位置、打击武器等，生成打击效果后的</a:t>
            </a:r>
            <a:r>
              <a:rPr lang="en-US" altLang="zh-CN" sz="1800" b="1" kern="1200" spc="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光学图像</a:t>
            </a:r>
            <a:r>
              <a:rPr lang="en-US" altLang="zh-CN" sz="1800" kern="1200" spc="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a:t>
            </a:r>
            <a:endParaRPr lang="en-US" altLang="zh-CN" sz="1800" kern="1200" spc="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a:p>
            <a:pPr algn="l">
              <a:lnSpc>
                <a:spcPct val="130000"/>
              </a:lnSpc>
              <a:buClr>
                <a:srgbClr val="33496D"/>
              </a:buClr>
            </a:pPr>
            <a:r>
              <a:rPr lang="en-US" altLang="zh-CN" sz="1800" kern="1200" spc="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    利用SAR图像仿真技术，将光学图像转化为SAR图像，以便于后续的打击效果评估。本研究的</a:t>
            </a:r>
            <a:r>
              <a:rPr lang="en-US" altLang="zh-CN" sz="1800" b="1" kern="1200" spc="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数据收集方法</a:t>
            </a:r>
            <a:r>
              <a:rPr lang="en-US" altLang="zh-CN" sz="1800" kern="1200" spc="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是通过仿真软件导出打击效果后的光学图像和SAR图像，以及打击参数和目标特征等相关信息。本研究的数据分析方法是通过</a:t>
            </a:r>
            <a:r>
              <a:rPr lang="en-US" altLang="zh-CN" sz="1800" b="1" kern="1200" spc="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对比打击前后的光学图像和SAR图像</a:t>
            </a:r>
            <a:r>
              <a:rPr lang="en-US" altLang="zh-CN" sz="1800" kern="1200" spc="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rPr>
              <a:t>，以及打击参数和目标特征等相关信息，评估打击效果的变化。</a:t>
            </a:r>
            <a:endParaRPr lang="en-US" altLang="zh-CN" sz="1800" kern="1200" spc="0" dirty="0">
              <a:solidFill>
                <a:schemeClr val="tx1">
                  <a:lumMod val="75000"/>
                  <a:lumOff val="25000"/>
                </a:schemeClr>
              </a:solidFill>
              <a:effectLst/>
              <a:latin typeface="楷体" panose="02010609060101010101" charset="-122"/>
              <a:ea typeface="楷体" panose="02010609060101010101" charset="-122"/>
              <a:cs typeface="楷体" panose="02010609060101010101" charset="-122"/>
              <a:sym typeface="+mn-ea"/>
            </a:endParaRPr>
          </a:p>
        </p:txBody>
      </p:sp>
      <p:pic>
        <p:nvPicPr>
          <p:cNvPr id="20" name="图片 19" descr="343435383135323b333637393738373bd4f6b3a4c7f7cac6"/>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9634220" y="4044950"/>
            <a:ext cx="347980" cy="330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A" val="v5.2.10"/>
  <p:tag name="RESOURCELIBID_ANIM" val="435"/>
</p:tagLst>
</file>

<file path=ppt/tags/tag10.xml><?xml version="1.0" encoding="utf-8"?>
<p:tagLst xmlns:p="http://schemas.openxmlformats.org/presentationml/2006/main">
  <p:tag name="KSO_WM_DIAGRAM_VIRTUALLY_FRAME" val="{&quot;height&quot;:470.85,&quot;left&quot;:479.6,&quot;top&quot;:41.05,&quot;width&quot;:377.8}"/>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 name="KSO_WM_DIAGRAM_VIRTUALLY_FRAME" val="{&quot;height&quot;:400.65,&quot;left&quot;:36.3,&quot;top&quot;:72.85,&quot;width&quot;:911.4}"/>
</p:tagLst>
</file>

<file path=ppt/tags/tag104.xml><?xml version="1.0" encoding="utf-8"?>
<p:tagLst xmlns:p="http://schemas.openxmlformats.org/presentationml/2006/main">
  <p:tag name="KSO_WM_BEAUTIFY_FLAG" val=""/>
  <p:tag name="KSO_WM_DIAGRAM_VIRTUALLY_FRAME" val="{&quot;height&quot;:400.65,&quot;left&quot;:36.3,&quot;top&quot;:72.85,&quot;width&quot;:911.4}"/>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DIAGRAM_VIRTUALLY_FRAME" val="{&quot;height&quot;:218.7,&quot;left&quot;:124,&quot;top&quot;:163.4,&quot;width&quot;:351.35}"/>
</p:tagLst>
</file>

<file path=ppt/tags/tag108.xml><?xml version="1.0" encoding="utf-8"?>
<p:tagLst xmlns:p="http://schemas.openxmlformats.org/presentationml/2006/main">
  <p:tag name="KSO_WM_DIAGRAM_VIRTUALLY_FRAME" val="{&quot;height&quot;:218.7,&quot;left&quot;:124,&quot;top&quot;:163.4,&quot;width&quot;:351.35}"/>
</p:tagLst>
</file>

<file path=ppt/tags/tag109.xml><?xml version="1.0" encoding="utf-8"?>
<p:tagLst xmlns:p="http://schemas.openxmlformats.org/presentationml/2006/main">
  <p:tag name="KSO_WM_DIAGRAM_VIRTUALLY_FRAME" val="{&quot;height&quot;:218.7,&quot;left&quot;:124,&quot;top&quot;:163.4,&quot;width&quot;:351.35}"/>
</p:tagLst>
</file>

<file path=ppt/tags/tag11.xml><?xml version="1.0" encoding="utf-8"?>
<p:tagLst xmlns:p="http://schemas.openxmlformats.org/presentationml/2006/main">
  <p:tag name="KSO_WM_BEAUTIFY_FLAG" val=""/>
  <p:tag name="KSO_WM_DIAGRAM_VIRTUALLY_FRAME" val="{&quot;height&quot;:470.85,&quot;left&quot;:479.6,&quot;top&quot;:41.05,&quot;width&quot;:377.8}"/>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 name="KSO_WM_DIAGRAM_VIRTUALLY_FRAME" val="{&quot;height&quot;:218.7,&quot;left&quot;:124,&quot;top&quot;:163.4,&quot;width&quot;:351.35}"/>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DIAGRAM_VIRTUALLY_FRAME" val="{&quot;height&quot;:218.7,&quot;left&quot;:124,&quot;top&quot;:163.4,&quot;width&quot;:351.35}"/>
</p:tagLst>
</file>

<file path=ppt/tags/tag117.xml><?xml version="1.0" encoding="utf-8"?>
<p:tagLst xmlns:p="http://schemas.openxmlformats.org/presentationml/2006/main">
  <p:tag name="KSO_WM_DIAGRAM_VIRTUALLY_FRAME" val="{&quot;height&quot;:218.7,&quot;left&quot;:124,&quot;top&quot;:163.4,&quot;width&quot;:351.35}"/>
</p:tagLst>
</file>

<file path=ppt/tags/tag118.xml><?xml version="1.0" encoding="utf-8"?>
<p:tagLst xmlns:p="http://schemas.openxmlformats.org/presentationml/2006/main">
  <p:tag name="KSO_WM_DIAGRAM_VIRTUALLY_FRAME" val="{&quot;height&quot;:218.7,&quot;left&quot;:124,&quot;top&quot;:163.4,&quot;width&quot;:351.35}"/>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 name="KSO_WM_DIAGRAM_VIRTUALLY_FRAME" val="{&quot;height&quot;:470.85,&quot;left&quot;:479.6,&quot;top&quot;:41.05,&quot;width&quot;:377.8}"/>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 name="KSO_WM_DIAGRAM_VIRTUALLY_FRAME" val="{&quot;height&quot;:218.7,&quot;left&quot;:124,&quot;top&quot;:163.4,&quot;width&quot;:351.35}"/>
</p:tagLst>
</file>

<file path=ppt/tags/tag123.xml><?xml version="1.0" encoding="utf-8"?>
<p:tagLst xmlns:p="http://schemas.openxmlformats.org/presentationml/2006/main">
  <p:tag name="KSO_WM_BEAUTIFY_FLAG" val=""/>
  <p:tag name="KSO_WM_DIAGRAM_VIRTUALLY_FRAME" val="{&quot;height&quot;:218.7,&quot;left&quot;:124,&quot;top&quot;:163.4,&quot;width&quot;:351.35}"/>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DIAGRAM_VIRTUALLY_FRAME" val="{&quot;height&quot;:470.85,&quot;left&quot;:479.6,&quot;top&quot;:41.05,&quot;width&quot;:377.8}"/>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DIAGRAM_VIRTUALLY_FRAME" val="{&quot;height&quot;:470.85,&quot;left&quot;:479.6,&quot;top&quot;:41.05,&quot;width&quot;:377.8}"/>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DIAGRAM_VIRTUALLY_FRAME" val="{&quot;height&quot;:339.70007874015744,&quot;left&quot;:87.5,&quot;top&quot;:142.05,&quot;width&quot;:770.2}"/>
</p:tagLst>
</file>

<file path=ppt/tags/tag132.xml><?xml version="1.0" encoding="utf-8"?>
<p:tagLst xmlns:p="http://schemas.openxmlformats.org/presentationml/2006/main">
  <p:tag name="KSO_WM_DIAGRAM_VIRTUALLY_FRAME" val="{&quot;height&quot;:339.70007874015744,&quot;left&quot;:87.5,&quot;top&quot;:142.05,&quot;width&quot;:770.2}"/>
</p:tagLst>
</file>

<file path=ppt/tags/tag133.xml><?xml version="1.0" encoding="utf-8"?>
<p:tagLst xmlns:p="http://schemas.openxmlformats.org/presentationml/2006/main">
  <p:tag name="KSO_WM_BEAUTIFY_FLAG" val=""/>
  <p:tag name="KSO_WM_DIAGRAM_VIRTUALLY_FRAME" val="{&quot;height&quot;:339.70007874015744,&quot;left&quot;:87.5,&quot;top&quot;:142.05,&quot;width&quot;:770.2}"/>
</p:tagLst>
</file>

<file path=ppt/tags/tag134.xml><?xml version="1.0" encoding="utf-8"?>
<p:tagLst xmlns:p="http://schemas.openxmlformats.org/presentationml/2006/main">
  <p:tag name="KSO_WM_DIAGRAM_VIRTUALLY_FRAME" val="{&quot;height&quot;:339.70007874015744,&quot;left&quot;:87.5,&quot;top&quot;:142.05,&quot;width&quot;:770.2}"/>
</p:tagLst>
</file>

<file path=ppt/tags/tag135.xml><?xml version="1.0" encoding="utf-8"?>
<p:tagLst xmlns:p="http://schemas.openxmlformats.org/presentationml/2006/main">
  <p:tag name="KSO_WM_DIAGRAM_VIRTUALLY_FRAME" val="{&quot;height&quot;:339.70007874015744,&quot;left&quot;:87.5,&quot;top&quot;:142.05,&quot;width&quot;:770.2}"/>
</p:tagLst>
</file>

<file path=ppt/tags/tag136.xml><?xml version="1.0" encoding="utf-8"?>
<p:tagLst xmlns:p="http://schemas.openxmlformats.org/presentationml/2006/main">
  <p:tag name="KSO_WM_BEAUTIFY_FLAG" val=""/>
  <p:tag name="KSO_WM_DIAGRAM_VIRTUALLY_FRAME" val="{&quot;height&quot;:339.70007874015744,&quot;left&quot;:87.5,&quot;top&quot;:142.05,&quot;width&quot;:770.2}"/>
</p:tagLst>
</file>

<file path=ppt/tags/tag137.xml><?xml version="1.0" encoding="utf-8"?>
<p:tagLst xmlns:p="http://schemas.openxmlformats.org/presentationml/2006/main">
  <p:tag name="KSO_WM_DIAGRAM_VIRTUALLY_FRAME" val="{&quot;height&quot;:339.70007874015744,&quot;left&quot;:87.5,&quot;top&quot;:142.05,&quot;width&quot;:770.2}"/>
</p:tagLst>
</file>

<file path=ppt/tags/tag138.xml><?xml version="1.0" encoding="utf-8"?>
<p:tagLst xmlns:p="http://schemas.openxmlformats.org/presentationml/2006/main">
  <p:tag name="KSO_WM_BEAUTIFY_FLAG" val=""/>
  <p:tag name="KSO_WM_DIAGRAM_VIRTUALLY_FRAME" val="{&quot;height&quot;:339.70007874015744,&quot;left&quot;:87.5,&quot;top&quot;:142.05,&quot;width&quot;:770.2}"/>
</p:tagLst>
</file>

<file path=ppt/tags/tag139.xml><?xml version="1.0" encoding="utf-8"?>
<p:tagLst xmlns:p="http://schemas.openxmlformats.org/presentationml/2006/main">
  <p:tag name="KSO_WM_BEAUTIFY_FLAG" val=""/>
  <p:tag name="KSO_WM_DIAGRAM_VIRTUALLY_FRAME" val="{&quot;height&quot;:339.70007874015744,&quot;left&quot;:87.5,&quot;top&quot;:142.05,&quot;width&quot;:770.2}"/>
</p:tagLst>
</file>

<file path=ppt/tags/tag14.xml><?xml version="1.0" encoding="utf-8"?>
<p:tagLst xmlns:p="http://schemas.openxmlformats.org/presentationml/2006/main">
  <p:tag name="KSO_WM_DIAGRAM_VIRTUALLY_FRAME" val="{&quot;height&quot;:470.85,&quot;left&quot;:479.6,&quot;top&quot;:41.05,&quot;width&quot;:377.8}"/>
</p:tagLst>
</file>

<file path=ppt/tags/tag140.xml><?xml version="1.0" encoding="utf-8"?>
<p:tagLst xmlns:p="http://schemas.openxmlformats.org/presentationml/2006/main">
  <p:tag name="KSO_WM_BEAUTIFY_FLAG" val=""/>
  <p:tag name="KSO_WM_DIAGRAM_VIRTUALLY_FRAME" val="{&quot;height&quot;:339.70007874015744,&quot;left&quot;:87.5,&quot;top&quot;:142.05,&quot;width&quot;:770.2}"/>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 name="KSO_WM_DIAGRAM_VIRTUALLY_FRAME" val="{&quot;height&quot;:339.70007874015744,&quot;left&quot;:87.5,&quot;top&quot;:142.05,&quot;width&quot;:770.2}"/>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8.xml><?xml version="1.0" encoding="utf-8"?>
<p:tagLst xmlns:p="http://schemas.openxmlformats.org/presentationml/2006/main">
  <p:tag name="KSO_WPP_MARK_KEY" val="7ad2cab0-d8cc-41c8-89e4-89ee959bdca5"/>
  <p:tag name="COMMONDATA" val="eyJoZGlkIjoiYzJiN2Y3YWU4N2E5ZTZjNGM0YjIyODVjNGIxNjFlNGIifQ=="/>
  <p:tag name="commondata" val="eyJjb3VudCI6MSwiaGRpZCI6ImViNmRiYmM4Yzc4ZDg4NjI4ZTBkY2UxYmEyOTE1YjY0IiwidXNlckNvdW50IjoxfQ=="/>
</p:tagLst>
</file>

<file path=ppt/tags/tag15.xml><?xml version="1.0" encoding="utf-8"?>
<p:tagLst xmlns:p="http://schemas.openxmlformats.org/presentationml/2006/main">
  <p:tag name="KSO_WM_BEAUTIFY_FLAG" val=""/>
  <p:tag name="KSO_WM_DIAGRAM_VIRTUALLY_FRAME" val="{&quot;height&quot;:470.85,&quot;left&quot;:479.6,&quot;top&quot;:41.05,&quot;width&quot;:377.8}"/>
</p:tagLst>
</file>

<file path=ppt/tags/tag16.xml><?xml version="1.0" encoding="utf-8"?>
<p:tagLst xmlns:p="http://schemas.openxmlformats.org/presentationml/2006/main">
  <p:tag name="KSO_WM_BEAUTIFY_FLAG" val=""/>
  <p:tag name="KSO_WM_DIAGRAM_VIRTUALLY_FRAME" val="{&quot;height&quot;:470.85,&quot;left&quot;:479.6,&quot;top&quot;:41.05,&quot;width&quot;:377.8}"/>
</p:tagLst>
</file>

<file path=ppt/tags/tag17.xml><?xml version="1.0" encoding="utf-8"?>
<p:tagLst xmlns:p="http://schemas.openxmlformats.org/presentationml/2006/main">
  <p:tag name="KSO_WM_DIAGRAM_VIRTUALLY_FRAME" val="{&quot;height&quot;:470.85,&quot;left&quot;:479.6,&quot;top&quot;:41.05,&quot;width&quot;:377.8}"/>
</p:tagLst>
</file>

<file path=ppt/tags/tag18.xml><?xml version="1.0" encoding="utf-8"?>
<p:tagLst xmlns:p="http://schemas.openxmlformats.org/presentationml/2006/main">
  <p:tag name="KSO_WM_DIAGRAM_VIRTUALLY_FRAME" val="{&quot;height&quot;:470.85,&quot;left&quot;:479.6,&quot;top&quot;:41.05,&quot;width&quot;:377.8}"/>
</p:tagLst>
</file>

<file path=ppt/tags/tag19.xml><?xml version="1.0" encoding="utf-8"?>
<p:tagLst xmlns:p="http://schemas.openxmlformats.org/presentationml/2006/main">
  <p:tag name="KSO_WM_BEAUTIFY_FLAG" val=""/>
  <p:tag name="KSO_WM_DIAGRAM_VIRTUALLY_FRAME" val="{&quot;height&quot;:470.85,&quot;left&quot;:479.6,&quot;top&quot;:41.05,&quot;width&quot;:377.8}"/>
</p:tagLst>
</file>

<file path=ppt/tags/tag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20.xml><?xml version="1.0" encoding="utf-8"?>
<p:tagLst xmlns:p="http://schemas.openxmlformats.org/presentationml/2006/main">
  <p:tag name="KSO_WM_BEAUTIFY_FLAG" val=""/>
  <p:tag name="KSO_WM_DIAGRAM_VIRTUALLY_FRAME" val="{&quot;height&quot;:470.85,&quot;left&quot;:479.6,&quot;top&quot;:41.05,&quot;width&quot;:377.8}"/>
</p:tagLst>
</file>

<file path=ppt/tags/tag21.xml><?xml version="1.0" encoding="utf-8"?>
<p:tagLst xmlns:p="http://schemas.openxmlformats.org/presentationml/2006/main">
  <p:tag name="KSO_WM_DIAGRAM_VIRTUALLY_FRAME" val="{&quot;height&quot;:470.85,&quot;left&quot;:479.6,&quot;top&quot;:41.05,&quot;width&quot;:377.8}"/>
</p:tagLst>
</file>

<file path=ppt/tags/tag22.xml><?xml version="1.0" encoding="utf-8"?>
<p:tagLst xmlns:p="http://schemas.openxmlformats.org/presentationml/2006/main">
  <p:tag name="KSO_WM_DIAGRAM_VIRTUALLY_FRAME" val="{&quot;height&quot;:470.85,&quot;left&quot;:479.6,&quot;top&quot;:41.05,&quot;width&quot;:377.8}"/>
  <p:tag name="KSO_WM_BEAUTIFY_FLAG" val=""/>
</p:tagLst>
</file>

<file path=ppt/tags/tag23.xml><?xml version="1.0" encoding="utf-8"?>
<p:tagLst xmlns:p="http://schemas.openxmlformats.org/presentationml/2006/main">
  <p:tag name="KSO_WM_BEAUTIFY_FLAG" val=""/>
  <p:tag name="KSO_WM_DIAGRAM_VIRTUALLY_FRAME" val="{&quot;height&quot;:470.85,&quot;left&quot;:479.6,&quot;top&quot;:41.05,&quot;width&quot;:377.8}"/>
</p:tagLst>
</file>

<file path=ppt/tags/tag24.xml><?xml version="1.0" encoding="utf-8"?>
<p:tagLst xmlns:p="http://schemas.openxmlformats.org/presentationml/2006/main">
  <p:tag name="KSO_WM_BEAUTIFY_FLAG" val=""/>
  <p:tag name="KSO_WM_DIAGRAM_VIRTUALLY_FRAME" val="{&quot;height&quot;:470.85,&quot;left&quot;:479.6,&quot;top&quot;:41.05,&quot;width&quot;:377.8}"/>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DIAGRAM_VIRTUALLY_FRAME" val="{&quot;height&quot;:470.85,&quot;left&quot;:479.6,&quot;top&quot;:41.05,&quot;width&quot;:377.8}"/>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wm#"/>
  <p:tag name="KSO_WM_TEMPLATE_CATEGORY" val="diagram"/>
  <p:tag name="KSO_WM_TEMPLATE_INDEX" val="20218782"/>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wm#"/>
  <p:tag name="KSO_WM_TEMPLATE_CATEGORY" val="diagram"/>
  <p:tag name="KSO_WM_TEMPLATE_INDEX" val="20218782"/>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DIAGRAM_VIRTUALLY_FRAME" val="{&quot;height&quot;:470.85,&quot;left&quot;:479.6,&quot;top&quot;:41.05,&quot;width&quot;:377.8}"/>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DIAGRAM_VIRTUALLY_FRAME" val="{&quot;height&quot;:109.2,&quot;left&quot;:483.55,&quot;top&quot;:318.5,&quot;width&quot;:394.35}"/>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DIAGRAM_VIRTUALLY_FRAME" val="{&quot;height&quot;:470.85,&quot;left&quot;:479.6,&quot;top&quot;:41.05,&quot;width&quot;:377.8}"/>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DIAGRAM_VIRTUALLY_FRAME" val="{&quot;height&quot;:470.85,&quot;left&quot;:479.6,&quot;top&quot;:41.05,&quot;width&quot;:377.8}"/>
  <p:tag name="KSO_WM_BEAUTIFY_FLAG" val=""/>
</p:tagLst>
</file>

<file path=ppt/tags/tag62.xml><?xml version="1.0" encoding="utf-8"?>
<p:tagLst xmlns:p="http://schemas.openxmlformats.org/presentationml/2006/main">
  <p:tag name="KSO_WM_BEAUTIFY_FLAG" val=""/>
  <p:tag name="KSO_WM_DIAGRAM_VIRTUALLY_FRAME" val="{&quot;height&quot;:470.85,&quot;left&quot;:479.6,&quot;top&quot;:41.05,&quot;width&quot;:377.8}"/>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DIAGRAM_VIRTUALLY_FRAME" val="{&quot;height&quot;:218.7,&quot;left&quot;:124,&quot;top&quot;:163.4,&quot;width&quot;:351.35}"/>
</p:tagLst>
</file>

<file path=ppt/tags/tag67.xml><?xml version="1.0" encoding="utf-8"?>
<p:tagLst xmlns:p="http://schemas.openxmlformats.org/presentationml/2006/main">
  <p:tag name="KSO_WM_DIAGRAM_VIRTUALLY_FRAME" val="{&quot;height&quot;:218.7,&quot;left&quot;:124,&quot;top&quot;:163.4,&quot;width&quot;:351.35}"/>
</p:tagLst>
</file>

<file path=ppt/tags/tag68.xml><?xml version="1.0" encoding="utf-8"?>
<p:tagLst xmlns:p="http://schemas.openxmlformats.org/presentationml/2006/main">
  <p:tag name="KSO_WM_DIAGRAM_VIRTUALLY_FRAME" val="{&quot;height&quot;:218.7,&quot;left&quot;:124,&quot;top&quot;:163.4,&quot;width&quot;:351.35}"/>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 name="KSO_WM_DIAGRAM_VIRTUALLY_FRAME" val="{&quot;height&quot;:470.85,&quot;left&quot;:479.6,&quot;top&quot;:41.05,&quot;width&quot;:377.8}"/>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 name="KSO_WM_DIAGRAM_VIRTUALLY_FRAME" val="{&quot;height&quot;:218.7,&quot;left&quot;:124,&quot;top&quot;:163.4,&quot;width&quot;:351.35}"/>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DIAGRAM_VIRTUALLY_FRAME" val="{&quot;height&quot;:218.7,&quot;left&quot;:124,&quot;top&quot;:163.4,&quot;width&quot;:351.35}"/>
</p:tagLst>
</file>

<file path=ppt/tags/tag76.xml><?xml version="1.0" encoding="utf-8"?>
<p:tagLst xmlns:p="http://schemas.openxmlformats.org/presentationml/2006/main">
  <p:tag name="KSO_WM_DIAGRAM_VIRTUALLY_FRAME" val="{&quot;height&quot;:218.7,&quot;left&quot;:124,&quot;top&quot;:163.4,&quot;width&quot;:351.35}"/>
</p:tagLst>
</file>

<file path=ppt/tags/tag77.xml><?xml version="1.0" encoding="utf-8"?>
<p:tagLst xmlns:p="http://schemas.openxmlformats.org/presentationml/2006/main">
  <p:tag name="KSO_WM_DIAGRAM_VIRTUALLY_FRAME" val="{&quot;height&quot;:218.7,&quot;left&quot;:124,&quot;top&quot;:163.4,&quot;width&quot;:351.35}"/>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 name="KSO_WM_DIAGRAM_VIRTUALLY_FRAME" val="{&quot;height&quot;:470.85,&quot;left&quot;:479.6,&quot;top&quot;:41.05,&quot;width&quot;:377.8}"/>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 name="KSO_WM_DIAGRAM_VIRTUALLY_FRAME" val="{&quot;height&quot;:218.7,&quot;left&quot;:124,&quot;top&quot;:163.4,&quot;width&quot;:351.35}"/>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DIAGRAM_VIRTUALLY_FRAME" val="{&quot;height&quot;:470.85,&quot;left&quot;:479.6,&quot;top&quot;:41.05,&quot;width&quot;:377.8}"/>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DIAGRAM_VIRTUALLY_FRAME" val="{&quot;height&quot;:400.65,&quot;left&quot;:36.3,&quot;top&quot;:72.85,&quot;width&quot;:911.4}"/>
</p:tagLst>
</file>

<file path=ppt/tags/tag9.xml><?xml version="1.0" encoding="utf-8"?>
<p:tagLst xmlns:p="http://schemas.openxmlformats.org/presentationml/2006/main">
  <p:tag name="KSO_WM_DIAGRAM_VIRTUALLY_FRAME" val="{&quot;height&quot;:470.85,&quot;left&quot;:479.6,&quot;top&quot;:41.05,&quot;width&quot;:377.8}"/>
</p:tagLst>
</file>

<file path=ppt/tags/tag90.xml><?xml version="1.0" encoding="utf-8"?>
<p:tagLst xmlns:p="http://schemas.openxmlformats.org/presentationml/2006/main">
  <p:tag name="KSO_WM_DIAGRAM_VIRTUALLY_FRAME" val="{&quot;height&quot;:400.65,&quot;left&quot;:36.3,&quot;top&quot;:72.85,&quot;width&quot;:911.4}"/>
</p:tagLst>
</file>

<file path=ppt/tags/tag91.xml><?xml version="1.0" encoding="utf-8"?>
<p:tagLst xmlns:p="http://schemas.openxmlformats.org/presentationml/2006/main">
  <p:tag name="KSO_WM_DIAGRAM_VIRTUALLY_FRAME" val="{&quot;height&quot;:400.65,&quot;left&quot;:36.3,&quot;top&quot;:72.85,&quot;width&quot;:911.4}"/>
</p:tagLst>
</file>

<file path=ppt/tags/tag92.xml><?xml version="1.0" encoding="utf-8"?>
<p:tagLst xmlns:p="http://schemas.openxmlformats.org/presentationml/2006/main">
  <p:tag name="KSO_WM_DIAGRAM_VIRTUALLY_FRAME" val="{&quot;height&quot;:400.65,&quot;left&quot;:36.3,&quot;top&quot;:72.85,&quot;width&quot;:911.4}"/>
</p:tagLst>
</file>

<file path=ppt/tags/tag93.xml><?xml version="1.0" encoding="utf-8"?>
<p:tagLst xmlns:p="http://schemas.openxmlformats.org/presentationml/2006/main">
  <p:tag name="KSO_WM_DIAGRAM_VIRTUALLY_FRAME" val="{&quot;height&quot;:400.65,&quot;left&quot;:36.3,&quot;top&quot;:72.85,&quot;width&quot;:911.4}"/>
</p:tagLst>
</file>

<file path=ppt/tags/tag94.xml><?xml version="1.0" encoding="utf-8"?>
<p:tagLst xmlns:p="http://schemas.openxmlformats.org/presentationml/2006/main">
  <p:tag name="KSO_WM_DIAGRAM_VIRTUALLY_FRAME" val="{&quot;height&quot;:400.65,&quot;left&quot;:36.3,&quot;top&quot;:72.85,&quot;width&quot;:911.4}"/>
</p:tagLst>
</file>

<file path=ppt/tags/tag95.xml><?xml version="1.0" encoding="utf-8"?>
<p:tagLst xmlns:p="http://schemas.openxmlformats.org/presentationml/2006/main">
  <p:tag name="KSO_WM_BEAUTIFY_FLAG" val=""/>
  <p:tag name="KSO_WM_DIAGRAM_VIRTUALLY_FRAME" val="{&quot;height&quot;:400.65,&quot;left&quot;:36.3,&quot;top&quot;:72.85,&quot;width&quot;:911.4}"/>
</p:tagLst>
</file>

<file path=ppt/tags/tag96.xml><?xml version="1.0" encoding="utf-8"?>
<p:tagLst xmlns:p="http://schemas.openxmlformats.org/presentationml/2006/main">
  <p:tag name="KSO_WM_BEAUTIFY_FLAG" val=""/>
  <p:tag name="KSO_WM_DIAGRAM_VIRTUALLY_FRAME" val="{&quot;height&quot;:400.65,&quot;left&quot;:36.3,&quot;top&quot;:72.85,&quot;width&quot;:911.4}"/>
</p:tagLst>
</file>

<file path=ppt/tags/tag97.xml><?xml version="1.0" encoding="utf-8"?>
<p:tagLst xmlns:p="http://schemas.openxmlformats.org/presentationml/2006/main">
  <p:tag name="KSO_WM_BEAUTIFY_FLAG" val=""/>
  <p:tag name="KSO_WM_DIAGRAM_VIRTUALLY_FRAME" val="{&quot;height&quot;:400.65,&quot;left&quot;:36.3,&quot;top&quot;:72.85,&quot;width&quot;:911.4}"/>
</p:tagLst>
</file>

<file path=ppt/tags/tag98.xml><?xml version="1.0" encoding="utf-8"?>
<p:tagLst xmlns:p="http://schemas.openxmlformats.org/presentationml/2006/main">
  <p:tag name="KSO_WM_BEAUTIFY_FLAG" val=""/>
  <p:tag name="KSO_WM_DIAGRAM_VIRTUALLY_FRAME" val="{&quot;height&quot;:400.65,&quot;left&quot;:36.3,&quot;top&quot;:72.85,&quot;width&quot;:911.4}"/>
</p:tagLst>
</file>

<file path=ppt/tags/tag99.xml><?xml version="1.0" encoding="utf-8"?>
<p:tagLst xmlns:p="http://schemas.openxmlformats.org/presentationml/2006/main">
  <p:tag name="KSO_WM_BEAUTIFY_FLAG" val=""/>
  <p:tag name="KSO_WM_DIAGRAM_VIRTUALLY_FRAME" val="{&quot;height&quot;:400.65,&quot;left&quot;:36.3,&quot;top&quot;:72.85,&quot;width&quot;:911.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4124</Words>
  <Application>WPS 演示</Application>
  <PresentationFormat>宽屏</PresentationFormat>
  <Paragraphs>229</Paragraphs>
  <Slides>19</Slides>
  <Notes>24</Notes>
  <HiddenSlides>1</HiddenSlides>
  <MMClips>0</MMClips>
  <ScaleCrop>false</ScaleCrop>
  <HeadingPairs>
    <vt:vector size="6" baseType="variant">
      <vt:variant>
        <vt:lpstr>已用的字体</vt:lpstr>
      </vt:variant>
      <vt:variant>
        <vt:i4>32</vt:i4>
      </vt:variant>
      <vt:variant>
        <vt:lpstr>主题</vt:lpstr>
      </vt:variant>
      <vt:variant>
        <vt:i4>1</vt:i4>
      </vt:variant>
      <vt:variant>
        <vt:lpstr>幻灯片标题</vt:lpstr>
      </vt:variant>
      <vt:variant>
        <vt:i4>19</vt:i4>
      </vt:variant>
    </vt:vector>
  </HeadingPairs>
  <TitlesOfParts>
    <vt:vector size="52" baseType="lpstr">
      <vt:lpstr>Arial</vt:lpstr>
      <vt:lpstr>宋体</vt:lpstr>
      <vt:lpstr>Wingdings</vt:lpstr>
      <vt:lpstr>Wingdings</vt:lpstr>
      <vt:lpstr>汉仪润圆-75W</vt:lpstr>
      <vt:lpstr>华文中宋</vt:lpstr>
      <vt:lpstr>汉仪雅酷黑 75W</vt:lpstr>
      <vt:lpstr>汉仪润圆-65简</vt:lpstr>
      <vt:lpstr>Calibri Light</vt:lpstr>
      <vt:lpstr>方正宋刻本秀楷简体</vt:lpstr>
      <vt:lpstr>Times New Roman</vt:lpstr>
      <vt:lpstr>华文细黑</vt:lpstr>
      <vt:lpstr>Lato Regular</vt:lpstr>
      <vt:lpstr>AMGDT</vt:lpstr>
      <vt:lpstr>楷体</vt:lpstr>
      <vt:lpstr>汉仪劲楷简</vt:lpstr>
      <vt:lpstr>微软雅黑</vt:lpstr>
      <vt:lpstr>思源黑体 CN Medium</vt:lpstr>
      <vt:lpstr>黑体</vt:lpstr>
      <vt:lpstr>思源黑体 CN Normal</vt:lpstr>
      <vt:lpstr>思源黑体 CN Normal</vt:lpstr>
      <vt:lpstr>Arial Unicode MS</vt:lpstr>
      <vt:lpstr>Calibri</vt:lpstr>
      <vt:lpstr>字魂105号-简雅黑</vt:lpstr>
      <vt:lpstr>汉仪元隆黑 90W</vt:lpstr>
      <vt:lpstr>思源黑体</vt:lpstr>
      <vt:lpstr>思源黑体 CN</vt:lpstr>
      <vt:lpstr>思源宋体 CN</vt:lpstr>
      <vt:lpstr>Impact</vt:lpstr>
      <vt:lpstr>微软雅黑 Light</vt:lpstr>
      <vt:lpstr>Gulim</vt:lpstr>
      <vt:lpstr>Malgun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昔语</cp:lastModifiedBy>
  <cp:revision>198</cp:revision>
  <dcterms:created xsi:type="dcterms:W3CDTF">2019-06-19T02:08:00Z</dcterms:created>
  <dcterms:modified xsi:type="dcterms:W3CDTF">2024-04-12T12:13:15Z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BBDF93B0CD4349F1810F7310CECDA636_11</vt:lpwstr>
  </property>
  <property fmtid="{D5CDD505-2E9C-101B-9397-08002B2CF9AE}" pid="4" name="KSOTemplateUUID">
    <vt:lpwstr>v1.0_mb_3NRwEvzpV8agA7yfBZV/0w==</vt:lpwstr>
  </property>
</Properties>
</file>